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99" r:id="rId8"/>
    <p:sldId id="297" r:id="rId9"/>
    <p:sldId id="298" r:id="rId10"/>
    <p:sldId id="300" r:id="rId11"/>
    <p:sldId id="285" r:id="rId12"/>
    <p:sldId id="268" r:id="rId13"/>
    <p:sldId id="301" r:id="rId14"/>
    <p:sldId id="275" r:id="rId15"/>
    <p:sldId id="286" r:id="rId16"/>
    <p:sldId id="264" r:id="rId17"/>
    <p:sldId id="290" r:id="rId18"/>
    <p:sldId id="294" r:id="rId19"/>
    <p:sldId id="291" r:id="rId20"/>
    <p:sldId id="303" r:id="rId21"/>
    <p:sldId id="273" r:id="rId22"/>
    <p:sldId id="302" r:id="rId23"/>
    <p:sldId id="304" r:id="rId24"/>
    <p:sldId id="281" r:id="rId25"/>
    <p:sldId id="287" r:id="rId26"/>
    <p:sldId id="284" r:id="rId27"/>
    <p:sldId id="305" r:id="rId28"/>
    <p:sldId id="283" r:id="rId29"/>
    <p:sldId id="288"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46D22-D9D2-4503-83FB-B655F0C5156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E6F9BB-F616-4773-B7D9-9754D99DE8B8}">
      <dgm:prSet/>
      <dgm:spPr/>
      <dgm:t>
        <a:bodyPr/>
        <a:lstStyle/>
        <a:p>
          <a:pPr>
            <a:lnSpc>
              <a:spcPct val="100000"/>
            </a:lnSpc>
          </a:pPr>
          <a:r>
            <a:rPr lang="en-US" u="sng" dirty="0"/>
            <a:t>If they do not:</a:t>
          </a:r>
          <a:r>
            <a:rPr lang="en-US" u="none" dirty="0"/>
            <a:t> </a:t>
          </a:r>
          <a:r>
            <a:rPr lang="en-US" dirty="0"/>
            <a:t>What is the best trimester to get vaccinated</a:t>
          </a:r>
          <a:r>
            <a:rPr lang="nl-NL" dirty="0"/>
            <a:t> + </a:t>
          </a:r>
          <a:r>
            <a:rPr lang="nl-NL" dirty="0" err="1"/>
            <a:t>What</a:t>
          </a:r>
          <a:r>
            <a:rPr lang="nl-NL" dirty="0"/>
            <a:t> are </a:t>
          </a:r>
          <a:r>
            <a:rPr lang="nl-NL" dirty="0" err="1"/>
            <a:t>the</a:t>
          </a:r>
          <a:r>
            <a:rPr lang="nl-NL" dirty="0"/>
            <a:t> benefits of </a:t>
          </a:r>
          <a:r>
            <a:rPr lang="nl-NL" dirty="0" err="1"/>
            <a:t>vaccination</a:t>
          </a:r>
          <a:r>
            <a:rPr lang="nl-NL" dirty="0"/>
            <a:t>?</a:t>
          </a:r>
          <a:endParaRPr lang="en-US" dirty="0"/>
        </a:p>
      </dgm:t>
    </dgm:pt>
    <dgm:pt modelId="{988B95B4-51E5-4926-848C-06ACB924D2FE}" type="parTrans" cxnId="{A28FCA67-862D-4ACE-B0B0-A96D33140CC5}">
      <dgm:prSet/>
      <dgm:spPr/>
      <dgm:t>
        <a:bodyPr/>
        <a:lstStyle/>
        <a:p>
          <a:endParaRPr lang="en-US"/>
        </a:p>
      </dgm:t>
    </dgm:pt>
    <dgm:pt modelId="{226A305A-9106-4AF0-8BBB-D5A79F2AF93B}" type="sibTrans" cxnId="{A28FCA67-862D-4ACE-B0B0-A96D33140CC5}">
      <dgm:prSet/>
      <dgm:spPr/>
      <dgm:t>
        <a:bodyPr/>
        <a:lstStyle/>
        <a:p>
          <a:endParaRPr lang="en-US"/>
        </a:p>
      </dgm:t>
    </dgm:pt>
    <dgm:pt modelId="{5E7398D5-AEC2-4407-A3A0-D9E3AC4F8F7E}">
      <dgm:prSet/>
      <dgm:spPr/>
      <dgm:t>
        <a:bodyPr/>
        <a:lstStyle/>
        <a:p>
          <a:pPr>
            <a:lnSpc>
              <a:spcPct val="100000"/>
            </a:lnSpc>
          </a:pPr>
          <a:r>
            <a:rPr lang="nl-NL" u="sng" dirty="0" err="1"/>
            <a:t>If</a:t>
          </a:r>
          <a:r>
            <a:rPr lang="nl-NL" u="sng" dirty="0"/>
            <a:t> </a:t>
          </a:r>
          <a:r>
            <a:rPr lang="nl-NL" u="sng" dirty="0" err="1"/>
            <a:t>they</a:t>
          </a:r>
          <a:r>
            <a:rPr lang="nl-NL" u="sng" dirty="0"/>
            <a:t> do:</a:t>
          </a:r>
          <a:r>
            <a:rPr lang="nl-NL" u="none" dirty="0"/>
            <a:t> </a:t>
          </a:r>
          <a:r>
            <a:rPr lang="nl-NL" dirty="0" err="1"/>
            <a:t>What</a:t>
          </a:r>
          <a:r>
            <a:rPr lang="nl-NL" dirty="0"/>
            <a:t> has </a:t>
          </a:r>
          <a:r>
            <a:rPr lang="nl-NL" dirty="0" err="1"/>
            <a:t>to</a:t>
          </a:r>
          <a:r>
            <a:rPr lang="nl-NL" dirty="0"/>
            <a:t> </a:t>
          </a:r>
          <a:r>
            <a:rPr lang="nl-NL" dirty="0" err="1"/>
            <a:t>be</a:t>
          </a:r>
          <a:r>
            <a:rPr lang="nl-NL" dirty="0"/>
            <a:t> </a:t>
          </a:r>
          <a:r>
            <a:rPr lang="nl-NL" dirty="0" err="1"/>
            <a:t>done</a:t>
          </a:r>
          <a:r>
            <a:rPr lang="nl-NL" dirty="0"/>
            <a:t> </a:t>
          </a:r>
          <a:r>
            <a:rPr lang="nl-NL" dirty="0" err="1"/>
            <a:t>to</a:t>
          </a:r>
          <a:r>
            <a:rPr lang="nl-NL" dirty="0"/>
            <a:t> </a:t>
          </a:r>
          <a:r>
            <a:rPr lang="nl-NL" dirty="0" err="1"/>
            <a:t>create</a:t>
          </a:r>
          <a:r>
            <a:rPr lang="nl-NL" dirty="0"/>
            <a:t> a safe vaccine </a:t>
          </a:r>
          <a:r>
            <a:rPr lang="nl-NL" dirty="0" err="1"/>
            <a:t>during</a:t>
          </a:r>
          <a:r>
            <a:rPr lang="nl-NL" dirty="0"/>
            <a:t> </a:t>
          </a:r>
          <a:r>
            <a:rPr lang="nl-NL" dirty="0" err="1"/>
            <a:t>pregnancy</a:t>
          </a:r>
          <a:r>
            <a:rPr lang="nl-NL" dirty="0"/>
            <a:t>?</a:t>
          </a:r>
          <a:endParaRPr lang="en-US" dirty="0"/>
        </a:p>
      </dgm:t>
    </dgm:pt>
    <dgm:pt modelId="{16429B48-F119-47FB-9012-4D5940E3AC3E}" type="parTrans" cxnId="{838A8A39-ED70-47C8-BDA3-A6A2C3E6523E}">
      <dgm:prSet/>
      <dgm:spPr/>
      <dgm:t>
        <a:bodyPr/>
        <a:lstStyle/>
        <a:p>
          <a:endParaRPr lang="en-US"/>
        </a:p>
      </dgm:t>
    </dgm:pt>
    <dgm:pt modelId="{64167557-EBBF-4E72-97E9-48519F739339}" type="sibTrans" cxnId="{838A8A39-ED70-47C8-BDA3-A6A2C3E6523E}">
      <dgm:prSet/>
      <dgm:spPr/>
      <dgm:t>
        <a:bodyPr/>
        <a:lstStyle/>
        <a:p>
          <a:endParaRPr lang="en-US"/>
        </a:p>
      </dgm:t>
    </dgm:pt>
    <dgm:pt modelId="{80003F35-E2C2-4BBD-BFB3-F89B625702A2}" type="pres">
      <dgm:prSet presAssocID="{64846D22-D9D2-4503-83FB-B655F0C51565}" presName="root" presStyleCnt="0">
        <dgm:presLayoutVars>
          <dgm:dir/>
          <dgm:resizeHandles val="exact"/>
        </dgm:presLayoutVars>
      </dgm:prSet>
      <dgm:spPr/>
    </dgm:pt>
    <dgm:pt modelId="{DD8BB871-39B2-4D96-8390-0131C2CFEE4B}" type="pres">
      <dgm:prSet presAssocID="{F9E6F9BB-F616-4773-B7D9-9754D99DE8B8}" presName="compNode" presStyleCnt="0"/>
      <dgm:spPr/>
    </dgm:pt>
    <dgm:pt modelId="{A521B4CE-F823-424C-99C2-54CFD44008E5}" type="pres">
      <dgm:prSet presAssocID="{F9E6F9BB-F616-4773-B7D9-9754D99DE8B8}" presName="bgRect" presStyleLbl="bgShp" presStyleIdx="0" presStyleCnt="2"/>
      <dgm:spPr/>
    </dgm:pt>
    <dgm:pt modelId="{A551BECB-2A5F-41E2-A5EF-059E2147EB5C}" type="pres">
      <dgm:prSet presAssocID="{F9E6F9BB-F616-4773-B7D9-9754D99DE8B8}"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se"/>
        </a:ext>
      </dgm:extLst>
    </dgm:pt>
    <dgm:pt modelId="{47982AC7-8BE3-41B8-B11B-52D62EB54E4A}" type="pres">
      <dgm:prSet presAssocID="{F9E6F9BB-F616-4773-B7D9-9754D99DE8B8}" presName="spaceRect" presStyleCnt="0"/>
      <dgm:spPr/>
    </dgm:pt>
    <dgm:pt modelId="{BF902F3A-9505-4ED6-AEBC-F1E46B0ACC34}" type="pres">
      <dgm:prSet presAssocID="{F9E6F9BB-F616-4773-B7D9-9754D99DE8B8}" presName="parTx" presStyleLbl="revTx" presStyleIdx="0" presStyleCnt="2">
        <dgm:presLayoutVars>
          <dgm:chMax val="0"/>
          <dgm:chPref val="0"/>
        </dgm:presLayoutVars>
      </dgm:prSet>
      <dgm:spPr/>
    </dgm:pt>
    <dgm:pt modelId="{DE01F91C-6495-4164-9D5D-32D5FF32A55D}" type="pres">
      <dgm:prSet presAssocID="{226A305A-9106-4AF0-8BBB-D5A79F2AF93B}" presName="sibTrans" presStyleCnt="0"/>
      <dgm:spPr/>
    </dgm:pt>
    <dgm:pt modelId="{54633641-11ED-4390-A7D2-C4E87B0B853F}" type="pres">
      <dgm:prSet presAssocID="{5E7398D5-AEC2-4407-A3A0-D9E3AC4F8F7E}" presName="compNode" presStyleCnt="0"/>
      <dgm:spPr/>
    </dgm:pt>
    <dgm:pt modelId="{E7A2209F-E1D8-463C-8CE0-04A33223A58F}" type="pres">
      <dgm:prSet presAssocID="{5E7398D5-AEC2-4407-A3A0-D9E3AC4F8F7E}" presName="bgRect" presStyleLbl="bgShp" presStyleIdx="1" presStyleCnt="2"/>
      <dgm:spPr/>
    </dgm:pt>
    <dgm:pt modelId="{971CD65D-EFBD-478B-8D28-60AB4A137DDC}" type="pres">
      <dgm:prSet presAssocID="{5E7398D5-AEC2-4407-A3A0-D9E3AC4F8F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7EAF4CE-EEB6-41F6-A5EE-B860DACEB0D9}" type="pres">
      <dgm:prSet presAssocID="{5E7398D5-AEC2-4407-A3A0-D9E3AC4F8F7E}" presName="spaceRect" presStyleCnt="0"/>
      <dgm:spPr/>
    </dgm:pt>
    <dgm:pt modelId="{D960C666-8795-4E21-B190-2CB254666FEF}" type="pres">
      <dgm:prSet presAssocID="{5E7398D5-AEC2-4407-A3A0-D9E3AC4F8F7E}" presName="parTx" presStyleLbl="revTx" presStyleIdx="1" presStyleCnt="2">
        <dgm:presLayoutVars>
          <dgm:chMax val="0"/>
          <dgm:chPref val="0"/>
        </dgm:presLayoutVars>
      </dgm:prSet>
      <dgm:spPr/>
    </dgm:pt>
  </dgm:ptLst>
  <dgm:cxnLst>
    <dgm:cxn modelId="{838A8A39-ED70-47C8-BDA3-A6A2C3E6523E}" srcId="{64846D22-D9D2-4503-83FB-B655F0C51565}" destId="{5E7398D5-AEC2-4407-A3A0-D9E3AC4F8F7E}" srcOrd="1" destOrd="0" parTransId="{16429B48-F119-47FB-9012-4D5940E3AC3E}" sibTransId="{64167557-EBBF-4E72-97E9-48519F739339}"/>
    <dgm:cxn modelId="{A28FCA67-862D-4ACE-B0B0-A96D33140CC5}" srcId="{64846D22-D9D2-4503-83FB-B655F0C51565}" destId="{F9E6F9BB-F616-4773-B7D9-9754D99DE8B8}" srcOrd="0" destOrd="0" parTransId="{988B95B4-51E5-4926-848C-06ACB924D2FE}" sibTransId="{226A305A-9106-4AF0-8BBB-D5A79F2AF93B}"/>
    <dgm:cxn modelId="{194F71CF-350B-4326-952F-1267D053C143}" type="presOf" srcId="{5E7398D5-AEC2-4407-A3A0-D9E3AC4F8F7E}" destId="{D960C666-8795-4E21-B190-2CB254666FEF}" srcOrd="0" destOrd="0" presId="urn:microsoft.com/office/officeart/2018/2/layout/IconVerticalSolidList"/>
    <dgm:cxn modelId="{FE0FBDD4-108E-4A8D-BA5B-66BCD6F8099C}" type="presOf" srcId="{F9E6F9BB-F616-4773-B7D9-9754D99DE8B8}" destId="{BF902F3A-9505-4ED6-AEBC-F1E46B0ACC34}" srcOrd="0" destOrd="0" presId="urn:microsoft.com/office/officeart/2018/2/layout/IconVerticalSolidList"/>
    <dgm:cxn modelId="{530652EA-EFBD-4A74-8956-D50E915CBD29}" type="presOf" srcId="{64846D22-D9D2-4503-83FB-B655F0C51565}" destId="{80003F35-E2C2-4BBD-BFB3-F89B625702A2}" srcOrd="0" destOrd="0" presId="urn:microsoft.com/office/officeart/2018/2/layout/IconVerticalSolidList"/>
    <dgm:cxn modelId="{5DA5A54D-EE55-42F0-A333-54041F841EBB}" type="presParOf" srcId="{80003F35-E2C2-4BBD-BFB3-F89B625702A2}" destId="{DD8BB871-39B2-4D96-8390-0131C2CFEE4B}" srcOrd="0" destOrd="0" presId="urn:microsoft.com/office/officeart/2018/2/layout/IconVerticalSolidList"/>
    <dgm:cxn modelId="{F8A48B1A-18D6-4337-9E1F-1D9DC3A876A2}" type="presParOf" srcId="{DD8BB871-39B2-4D96-8390-0131C2CFEE4B}" destId="{A521B4CE-F823-424C-99C2-54CFD44008E5}" srcOrd="0" destOrd="0" presId="urn:microsoft.com/office/officeart/2018/2/layout/IconVerticalSolidList"/>
    <dgm:cxn modelId="{E1C17D67-9A58-4489-84B7-FF6A91FCC2B9}" type="presParOf" srcId="{DD8BB871-39B2-4D96-8390-0131C2CFEE4B}" destId="{A551BECB-2A5F-41E2-A5EF-059E2147EB5C}" srcOrd="1" destOrd="0" presId="urn:microsoft.com/office/officeart/2018/2/layout/IconVerticalSolidList"/>
    <dgm:cxn modelId="{0198E68C-20BF-4075-86C9-8B176F9FEB66}" type="presParOf" srcId="{DD8BB871-39B2-4D96-8390-0131C2CFEE4B}" destId="{47982AC7-8BE3-41B8-B11B-52D62EB54E4A}" srcOrd="2" destOrd="0" presId="urn:microsoft.com/office/officeart/2018/2/layout/IconVerticalSolidList"/>
    <dgm:cxn modelId="{5D813BC3-8E86-4E28-A98C-3AA35657ADCF}" type="presParOf" srcId="{DD8BB871-39B2-4D96-8390-0131C2CFEE4B}" destId="{BF902F3A-9505-4ED6-AEBC-F1E46B0ACC34}" srcOrd="3" destOrd="0" presId="urn:microsoft.com/office/officeart/2018/2/layout/IconVerticalSolidList"/>
    <dgm:cxn modelId="{BA180352-CE1E-4199-A8A0-BA71B8A07850}" type="presParOf" srcId="{80003F35-E2C2-4BBD-BFB3-F89B625702A2}" destId="{DE01F91C-6495-4164-9D5D-32D5FF32A55D}" srcOrd="1" destOrd="0" presId="urn:microsoft.com/office/officeart/2018/2/layout/IconVerticalSolidList"/>
    <dgm:cxn modelId="{0FDC79A2-67C7-496C-9F28-50C8A502A268}" type="presParOf" srcId="{80003F35-E2C2-4BBD-BFB3-F89B625702A2}" destId="{54633641-11ED-4390-A7D2-C4E87B0B853F}" srcOrd="2" destOrd="0" presId="urn:microsoft.com/office/officeart/2018/2/layout/IconVerticalSolidList"/>
    <dgm:cxn modelId="{584C51A5-7B8E-4D75-B269-8B6189F389A1}" type="presParOf" srcId="{54633641-11ED-4390-A7D2-C4E87B0B853F}" destId="{E7A2209F-E1D8-463C-8CE0-04A33223A58F}" srcOrd="0" destOrd="0" presId="urn:microsoft.com/office/officeart/2018/2/layout/IconVerticalSolidList"/>
    <dgm:cxn modelId="{66B5646A-347B-4E6D-A8A3-F5F558774B76}" type="presParOf" srcId="{54633641-11ED-4390-A7D2-C4E87B0B853F}" destId="{971CD65D-EFBD-478B-8D28-60AB4A137DDC}" srcOrd="1" destOrd="0" presId="urn:microsoft.com/office/officeart/2018/2/layout/IconVerticalSolidList"/>
    <dgm:cxn modelId="{B23F27FF-600A-4D48-BE57-F6375DE2F065}" type="presParOf" srcId="{54633641-11ED-4390-A7D2-C4E87B0B853F}" destId="{77EAF4CE-EEB6-41F6-A5EE-B860DACEB0D9}" srcOrd="2" destOrd="0" presId="urn:microsoft.com/office/officeart/2018/2/layout/IconVerticalSolidList"/>
    <dgm:cxn modelId="{6262BE20-3727-4DF2-A613-1A5BC3031191}" type="presParOf" srcId="{54633641-11ED-4390-A7D2-C4E87B0B853F}" destId="{D960C666-8795-4E21-B190-2CB254666F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58F0C44-428B-4ECC-9538-D173C0301770}" type="doc">
      <dgm:prSet loTypeId="urn:microsoft.com/office/officeart/2005/8/layout/process4" loCatId="list" qsTypeId="urn:microsoft.com/office/officeart/2005/8/quickstyle/simple1" qsCatId="simple" csTypeId="urn:microsoft.com/office/officeart/2005/8/colors/accent1_4" csCatId="accent1" phldr="1"/>
      <dgm:spPr/>
      <dgm:t>
        <a:bodyPr/>
        <a:lstStyle/>
        <a:p>
          <a:endParaRPr lang="en-US"/>
        </a:p>
      </dgm:t>
    </dgm:pt>
    <dgm:pt modelId="{14F8F487-FC90-4F23-BF79-9F15A3137877}">
      <dgm:prSet/>
      <dgm:spPr/>
      <dgm:t>
        <a:bodyPr/>
        <a:lstStyle/>
        <a:p>
          <a:r>
            <a:rPr lang="nl-NL" dirty="0"/>
            <a:t>Databases: </a:t>
          </a:r>
          <a:r>
            <a:rPr lang="nl-NL" dirty="0" err="1"/>
            <a:t>Pubmed</a:t>
          </a:r>
          <a:r>
            <a:rPr lang="nl-NL" dirty="0"/>
            <a:t>, Google </a:t>
          </a:r>
          <a:r>
            <a:rPr lang="nl-NL" dirty="0" err="1"/>
            <a:t>scholar</a:t>
          </a:r>
          <a:endParaRPr lang="en-US" dirty="0"/>
        </a:p>
      </dgm:t>
    </dgm:pt>
    <dgm:pt modelId="{915915E9-77C7-49DF-9AE7-CE04B242D862}" type="parTrans" cxnId="{3188098C-9359-4DA7-AB11-CD5E93F0F714}">
      <dgm:prSet/>
      <dgm:spPr/>
      <dgm:t>
        <a:bodyPr/>
        <a:lstStyle/>
        <a:p>
          <a:endParaRPr lang="en-US"/>
        </a:p>
      </dgm:t>
    </dgm:pt>
    <dgm:pt modelId="{8226B4CB-B25A-4A6D-AD4B-BD8E175B03F5}" type="sibTrans" cxnId="{3188098C-9359-4DA7-AB11-CD5E93F0F714}">
      <dgm:prSet/>
      <dgm:spPr/>
      <dgm:t>
        <a:bodyPr/>
        <a:lstStyle/>
        <a:p>
          <a:endParaRPr lang="en-US"/>
        </a:p>
      </dgm:t>
    </dgm:pt>
    <dgm:pt modelId="{611CDEB1-2068-4BFA-909E-2DA88E8D9506}">
      <dgm:prSet/>
      <dgm:spPr/>
      <dgm:t>
        <a:bodyPr/>
        <a:lstStyle/>
        <a:p>
          <a:r>
            <a:rPr lang="nl-NL" dirty="0"/>
            <a:t>Search </a:t>
          </a:r>
          <a:r>
            <a:rPr lang="nl-NL" dirty="0" err="1"/>
            <a:t>terms</a:t>
          </a:r>
          <a:r>
            <a:rPr lang="nl-NL" dirty="0"/>
            <a:t>:</a:t>
          </a:r>
          <a:r>
            <a:rPr lang="en-US" dirty="0"/>
            <a:t>"influenza," "</a:t>
          </a:r>
          <a:r>
            <a:rPr lang="en-US" dirty="0" err="1"/>
            <a:t>vaccin</a:t>
          </a:r>
          <a:r>
            <a:rPr lang="en-US" dirty="0"/>
            <a:t>*," "</a:t>
          </a:r>
          <a:r>
            <a:rPr lang="en-US" dirty="0" err="1"/>
            <a:t>pregnan</a:t>
          </a:r>
          <a:r>
            <a:rPr lang="en-US" dirty="0"/>
            <a:t>*," "safe*," "adverse," "congenital," "malformation,“ "maternal“</a:t>
          </a:r>
        </a:p>
      </dgm:t>
    </dgm:pt>
    <dgm:pt modelId="{F12CC33E-7ABF-4A9C-8F7C-EC52660130E5}" type="parTrans" cxnId="{05297227-7618-4B89-B520-E70F2315C3EF}">
      <dgm:prSet/>
      <dgm:spPr/>
      <dgm:t>
        <a:bodyPr/>
        <a:lstStyle/>
        <a:p>
          <a:endParaRPr lang="en-US"/>
        </a:p>
      </dgm:t>
    </dgm:pt>
    <dgm:pt modelId="{F0A89043-2073-4D02-A426-3D7261DF5C10}" type="sibTrans" cxnId="{05297227-7618-4B89-B520-E70F2315C3EF}">
      <dgm:prSet/>
      <dgm:spPr/>
      <dgm:t>
        <a:bodyPr/>
        <a:lstStyle/>
        <a:p>
          <a:endParaRPr lang="en-US"/>
        </a:p>
      </dgm:t>
    </dgm:pt>
    <dgm:pt modelId="{F2423754-60D0-4EE1-87D7-1B03EF99E5C3}">
      <dgm:prSet/>
      <dgm:spPr/>
      <dgm:t>
        <a:bodyPr/>
        <a:lstStyle/>
        <a:p>
          <a:r>
            <a:rPr lang="en-US"/>
            <a:t>Screening title and abstract</a:t>
          </a:r>
        </a:p>
      </dgm:t>
    </dgm:pt>
    <dgm:pt modelId="{9835453B-D38F-4AAC-A6C0-4B93133C0161}" type="parTrans" cxnId="{A3D9A1C8-FFAC-4B98-92E5-E800A06F0B0E}">
      <dgm:prSet/>
      <dgm:spPr/>
      <dgm:t>
        <a:bodyPr/>
        <a:lstStyle/>
        <a:p>
          <a:endParaRPr lang="en-US"/>
        </a:p>
      </dgm:t>
    </dgm:pt>
    <dgm:pt modelId="{AF01FFD9-4E88-438E-917A-FCA1371C0EF9}" type="sibTrans" cxnId="{A3D9A1C8-FFAC-4B98-92E5-E800A06F0B0E}">
      <dgm:prSet/>
      <dgm:spPr/>
      <dgm:t>
        <a:bodyPr/>
        <a:lstStyle/>
        <a:p>
          <a:endParaRPr lang="en-US"/>
        </a:p>
      </dgm:t>
    </dgm:pt>
    <dgm:pt modelId="{C56457BA-1C2E-4F02-98F8-B805F4D93DCC}">
      <dgm:prSet/>
      <dgm:spPr/>
      <dgm:t>
        <a:bodyPr/>
        <a:lstStyle/>
        <a:p>
          <a:r>
            <a:rPr lang="en-US" dirty="0"/>
            <a:t>Screening full text</a:t>
          </a:r>
        </a:p>
      </dgm:t>
    </dgm:pt>
    <dgm:pt modelId="{A64DB894-10F7-41AE-B626-1C14DB1DB6ED}" type="parTrans" cxnId="{C2324B14-8CFE-41E8-9CC7-863DE260EFAC}">
      <dgm:prSet/>
      <dgm:spPr/>
      <dgm:t>
        <a:bodyPr/>
        <a:lstStyle/>
        <a:p>
          <a:endParaRPr lang="en-US"/>
        </a:p>
      </dgm:t>
    </dgm:pt>
    <dgm:pt modelId="{1D573DE9-A037-467F-AF1E-BE53862000B6}" type="sibTrans" cxnId="{C2324B14-8CFE-41E8-9CC7-863DE260EFAC}">
      <dgm:prSet/>
      <dgm:spPr/>
      <dgm:t>
        <a:bodyPr/>
        <a:lstStyle/>
        <a:p>
          <a:endParaRPr lang="en-US"/>
        </a:p>
      </dgm:t>
    </dgm:pt>
    <dgm:pt modelId="{31875F3D-26D9-4510-A555-406C575D46EF}">
      <dgm:prSet/>
      <dgm:spPr/>
      <dgm:t>
        <a:bodyPr/>
        <a:lstStyle/>
        <a:p>
          <a:r>
            <a:rPr lang="en-US" dirty="0"/>
            <a:t>Studies published in English and Dutch were included</a:t>
          </a:r>
        </a:p>
      </dgm:t>
    </dgm:pt>
    <dgm:pt modelId="{7A2F271C-A44D-4508-954E-8D5686929F4C}" type="parTrans" cxnId="{8E84F460-AC06-405C-857E-37492D61AECC}">
      <dgm:prSet/>
      <dgm:spPr/>
      <dgm:t>
        <a:bodyPr/>
        <a:lstStyle/>
        <a:p>
          <a:endParaRPr lang="nl-NL"/>
        </a:p>
      </dgm:t>
    </dgm:pt>
    <dgm:pt modelId="{546192F1-E77A-4BD2-9FF9-43D8CD00339A}" type="sibTrans" cxnId="{8E84F460-AC06-405C-857E-37492D61AECC}">
      <dgm:prSet/>
      <dgm:spPr/>
      <dgm:t>
        <a:bodyPr/>
        <a:lstStyle/>
        <a:p>
          <a:endParaRPr lang="nl-NL"/>
        </a:p>
      </dgm:t>
    </dgm:pt>
    <dgm:pt modelId="{A7005D1E-A364-4B7B-9D25-C0356403A9A6}" type="pres">
      <dgm:prSet presAssocID="{358F0C44-428B-4ECC-9538-D173C0301770}" presName="Name0" presStyleCnt="0">
        <dgm:presLayoutVars>
          <dgm:dir/>
          <dgm:animLvl val="lvl"/>
          <dgm:resizeHandles val="exact"/>
        </dgm:presLayoutVars>
      </dgm:prSet>
      <dgm:spPr/>
    </dgm:pt>
    <dgm:pt modelId="{CCE7700D-7872-425B-A873-B8D7911FC02A}" type="pres">
      <dgm:prSet presAssocID="{31875F3D-26D9-4510-A555-406C575D46EF}" presName="boxAndChildren" presStyleCnt="0"/>
      <dgm:spPr/>
    </dgm:pt>
    <dgm:pt modelId="{95C937D9-D8DE-4CDB-9242-B3EFF6243A0D}" type="pres">
      <dgm:prSet presAssocID="{31875F3D-26D9-4510-A555-406C575D46EF}" presName="parentTextBox" presStyleLbl="node1" presStyleIdx="0" presStyleCnt="5"/>
      <dgm:spPr/>
    </dgm:pt>
    <dgm:pt modelId="{086D0C1F-0976-4ECB-A426-5C1BA11E5F81}" type="pres">
      <dgm:prSet presAssocID="{1D573DE9-A037-467F-AF1E-BE53862000B6}" presName="sp" presStyleCnt="0"/>
      <dgm:spPr/>
    </dgm:pt>
    <dgm:pt modelId="{597DECDB-AA83-4F09-82D7-451AAABEC3F7}" type="pres">
      <dgm:prSet presAssocID="{C56457BA-1C2E-4F02-98F8-B805F4D93DCC}" presName="arrowAndChildren" presStyleCnt="0"/>
      <dgm:spPr/>
    </dgm:pt>
    <dgm:pt modelId="{2AAD718C-60B3-473C-8754-BE2A71FDC8B4}" type="pres">
      <dgm:prSet presAssocID="{C56457BA-1C2E-4F02-98F8-B805F4D93DCC}" presName="parentTextArrow" presStyleLbl="node1" presStyleIdx="1" presStyleCnt="5"/>
      <dgm:spPr/>
    </dgm:pt>
    <dgm:pt modelId="{E65B8776-A5BD-48F7-8317-819D2FAD0680}" type="pres">
      <dgm:prSet presAssocID="{AF01FFD9-4E88-438E-917A-FCA1371C0EF9}" presName="sp" presStyleCnt="0"/>
      <dgm:spPr/>
    </dgm:pt>
    <dgm:pt modelId="{0D43823D-E9F8-4C73-90C6-3B15371DAD42}" type="pres">
      <dgm:prSet presAssocID="{F2423754-60D0-4EE1-87D7-1B03EF99E5C3}" presName="arrowAndChildren" presStyleCnt="0"/>
      <dgm:spPr/>
    </dgm:pt>
    <dgm:pt modelId="{D53C89A8-DEF3-4C14-B4C6-E4DB061DA392}" type="pres">
      <dgm:prSet presAssocID="{F2423754-60D0-4EE1-87D7-1B03EF99E5C3}" presName="parentTextArrow" presStyleLbl="node1" presStyleIdx="2" presStyleCnt="5"/>
      <dgm:spPr/>
    </dgm:pt>
    <dgm:pt modelId="{4BE3B7C3-B135-4E95-BEDE-CF3657C7641C}" type="pres">
      <dgm:prSet presAssocID="{F0A89043-2073-4D02-A426-3D7261DF5C10}" presName="sp" presStyleCnt="0"/>
      <dgm:spPr/>
    </dgm:pt>
    <dgm:pt modelId="{71E92BF3-605D-4A89-A0B7-A16BFEF76C7D}" type="pres">
      <dgm:prSet presAssocID="{611CDEB1-2068-4BFA-909E-2DA88E8D9506}" presName="arrowAndChildren" presStyleCnt="0"/>
      <dgm:spPr/>
    </dgm:pt>
    <dgm:pt modelId="{09FDD418-4FFC-4BC0-B44E-9CB72CEEAFE2}" type="pres">
      <dgm:prSet presAssocID="{611CDEB1-2068-4BFA-909E-2DA88E8D9506}" presName="parentTextArrow" presStyleLbl="node1" presStyleIdx="3" presStyleCnt="5"/>
      <dgm:spPr/>
    </dgm:pt>
    <dgm:pt modelId="{FE0B8297-0FAF-4763-8F1F-D32BB801D8DB}" type="pres">
      <dgm:prSet presAssocID="{8226B4CB-B25A-4A6D-AD4B-BD8E175B03F5}" presName="sp" presStyleCnt="0"/>
      <dgm:spPr/>
    </dgm:pt>
    <dgm:pt modelId="{1294F99C-4B6D-4711-A98A-501A5F8648F9}" type="pres">
      <dgm:prSet presAssocID="{14F8F487-FC90-4F23-BF79-9F15A3137877}" presName="arrowAndChildren" presStyleCnt="0"/>
      <dgm:spPr/>
    </dgm:pt>
    <dgm:pt modelId="{E3B9B7F3-A71A-4AE8-8306-2F6CC89104B2}" type="pres">
      <dgm:prSet presAssocID="{14F8F487-FC90-4F23-BF79-9F15A3137877}" presName="parentTextArrow" presStyleLbl="node1" presStyleIdx="4" presStyleCnt="5"/>
      <dgm:spPr/>
    </dgm:pt>
  </dgm:ptLst>
  <dgm:cxnLst>
    <dgm:cxn modelId="{C2324B14-8CFE-41E8-9CC7-863DE260EFAC}" srcId="{358F0C44-428B-4ECC-9538-D173C0301770}" destId="{C56457BA-1C2E-4F02-98F8-B805F4D93DCC}" srcOrd="3" destOrd="0" parTransId="{A64DB894-10F7-41AE-B626-1C14DB1DB6ED}" sibTransId="{1D573DE9-A037-467F-AF1E-BE53862000B6}"/>
    <dgm:cxn modelId="{05297227-7618-4B89-B520-E70F2315C3EF}" srcId="{358F0C44-428B-4ECC-9538-D173C0301770}" destId="{611CDEB1-2068-4BFA-909E-2DA88E8D9506}" srcOrd="1" destOrd="0" parTransId="{F12CC33E-7ABF-4A9C-8F7C-EC52660130E5}" sibTransId="{F0A89043-2073-4D02-A426-3D7261DF5C10}"/>
    <dgm:cxn modelId="{B73C4B29-C8CF-4464-820A-0BE6C555C963}" type="presOf" srcId="{611CDEB1-2068-4BFA-909E-2DA88E8D9506}" destId="{09FDD418-4FFC-4BC0-B44E-9CB72CEEAFE2}" srcOrd="0" destOrd="0" presId="urn:microsoft.com/office/officeart/2005/8/layout/process4"/>
    <dgm:cxn modelId="{1C2E5E3B-76E2-4787-99CD-38C042498968}" type="presOf" srcId="{F2423754-60D0-4EE1-87D7-1B03EF99E5C3}" destId="{D53C89A8-DEF3-4C14-B4C6-E4DB061DA392}" srcOrd="0" destOrd="0" presId="urn:microsoft.com/office/officeart/2005/8/layout/process4"/>
    <dgm:cxn modelId="{18CDD95E-202C-423F-9A50-69FBC3A42E63}" type="presOf" srcId="{31875F3D-26D9-4510-A555-406C575D46EF}" destId="{95C937D9-D8DE-4CDB-9242-B3EFF6243A0D}" srcOrd="0" destOrd="0" presId="urn:microsoft.com/office/officeart/2005/8/layout/process4"/>
    <dgm:cxn modelId="{8E84F460-AC06-405C-857E-37492D61AECC}" srcId="{358F0C44-428B-4ECC-9538-D173C0301770}" destId="{31875F3D-26D9-4510-A555-406C575D46EF}" srcOrd="4" destOrd="0" parTransId="{7A2F271C-A44D-4508-954E-8D5686929F4C}" sibTransId="{546192F1-E77A-4BD2-9FF9-43D8CD00339A}"/>
    <dgm:cxn modelId="{E0E06749-2C04-4308-85E0-68F42FF40A9F}" type="presOf" srcId="{C56457BA-1C2E-4F02-98F8-B805F4D93DCC}" destId="{2AAD718C-60B3-473C-8754-BE2A71FDC8B4}" srcOrd="0" destOrd="0" presId="urn:microsoft.com/office/officeart/2005/8/layout/process4"/>
    <dgm:cxn modelId="{4248837A-3151-4C7E-8A4D-7995A482825F}" type="presOf" srcId="{14F8F487-FC90-4F23-BF79-9F15A3137877}" destId="{E3B9B7F3-A71A-4AE8-8306-2F6CC89104B2}" srcOrd="0" destOrd="0" presId="urn:microsoft.com/office/officeart/2005/8/layout/process4"/>
    <dgm:cxn modelId="{3188098C-9359-4DA7-AB11-CD5E93F0F714}" srcId="{358F0C44-428B-4ECC-9538-D173C0301770}" destId="{14F8F487-FC90-4F23-BF79-9F15A3137877}" srcOrd="0" destOrd="0" parTransId="{915915E9-77C7-49DF-9AE7-CE04B242D862}" sibTransId="{8226B4CB-B25A-4A6D-AD4B-BD8E175B03F5}"/>
    <dgm:cxn modelId="{F65766AB-C7B6-417F-BF1D-DC93F3D59403}" type="presOf" srcId="{358F0C44-428B-4ECC-9538-D173C0301770}" destId="{A7005D1E-A364-4B7B-9D25-C0356403A9A6}" srcOrd="0" destOrd="0" presId="urn:microsoft.com/office/officeart/2005/8/layout/process4"/>
    <dgm:cxn modelId="{A3D9A1C8-FFAC-4B98-92E5-E800A06F0B0E}" srcId="{358F0C44-428B-4ECC-9538-D173C0301770}" destId="{F2423754-60D0-4EE1-87D7-1B03EF99E5C3}" srcOrd="2" destOrd="0" parTransId="{9835453B-D38F-4AAC-A6C0-4B93133C0161}" sibTransId="{AF01FFD9-4E88-438E-917A-FCA1371C0EF9}"/>
    <dgm:cxn modelId="{A501C5D0-26D6-4EDB-8D7F-7EB8029ADB2C}" type="presParOf" srcId="{A7005D1E-A364-4B7B-9D25-C0356403A9A6}" destId="{CCE7700D-7872-425B-A873-B8D7911FC02A}" srcOrd="0" destOrd="0" presId="urn:microsoft.com/office/officeart/2005/8/layout/process4"/>
    <dgm:cxn modelId="{E274DDBE-82A8-44AF-9AE7-363E9E8BF6F5}" type="presParOf" srcId="{CCE7700D-7872-425B-A873-B8D7911FC02A}" destId="{95C937D9-D8DE-4CDB-9242-B3EFF6243A0D}" srcOrd="0" destOrd="0" presId="urn:microsoft.com/office/officeart/2005/8/layout/process4"/>
    <dgm:cxn modelId="{EB5034C7-CAAD-40CC-AC38-678626A1A3FE}" type="presParOf" srcId="{A7005D1E-A364-4B7B-9D25-C0356403A9A6}" destId="{086D0C1F-0976-4ECB-A426-5C1BA11E5F81}" srcOrd="1" destOrd="0" presId="urn:microsoft.com/office/officeart/2005/8/layout/process4"/>
    <dgm:cxn modelId="{CF7B03B1-D537-4E04-8BD2-E0B6E81BD7A8}" type="presParOf" srcId="{A7005D1E-A364-4B7B-9D25-C0356403A9A6}" destId="{597DECDB-AA83-4F09-82D7-451AAABEC3F7}" srcOrd="2" destOrd="0" presId="urn:microsoft.com/office/officeart/2005/8/layout/process4"/>
    <dgm:cxn modelId="{45C15450-4BEA-4D42-A084-67ABD006794C}" type="presParOf" srcId="{597DECDB-AA83-4F09-82D7-451AAABEC3F7}" destId="{2AAD718C-60B3-473C-8754-BE2A71FDC8B4}" srcOrd="0" destOrd="0" presId="urn:microsoft.com/office/officeart/2005/8/layout/process4"/>
    <dgm:cxn modelId="{C2DD0A92-9A7D-472F-922C-BFD3BB61F321}" type="presParOf" srcId="{A7005D1E-A364-4B7B-9D25-C0356403A9A6}" destId="{E65B8776-A5BD-48F7-8317-819D2FAD0680}" srcOrd="3" destOrd="0" presId="urn:microsoft.com/office/officeart/2005/8/layout/process4"/>
    <dgm:cxn modelId="{D9D4F9C7-FFFF-4C2F-BDA4-F7B757339642}" type="presParOf" srcId="{A7005D1E-A364-4B7B-9D25-C0356403A9A6}" destId="{0D43823D-E9F8-4C73-90C6-3B15371DAD42}" srcOrd="4" destOrd="0" presId="urn:microsoft.com/office/officeart/2005/8/layout/process4"/>
    <dgm:cxn modelId="{5A77C3FA-EB2A-4E3F-B268-7671A75D72C4}" type="presParOf" srcId="{0D43823D-E9F8-4C73-90C6-3B15371DAD42}" destId="{D53C89A8-DEF3-4C14-B4C6-E4DB061DA392}" srcOrd="0" destOrd="0" presId="urn:microsoft.com/office/officeart/2005/8/layout/process4"/>
    <dgm:cxn modelId="{1690E191-FE3E-4F8D-9BE5-706C0A128247}" type="presParOf" srcId="{A7005D1E-A364-4B7B-9D25-C0356403A9A6}" destId="{4BE3B7C3-B135-4E95-BEDE-CF3657C7641C}" srcOrd="5" destOrd="0" presId="urn:microsoft.com/office/officeart/2005/8/layout/process4"/>
    <dgm:cxn modelId="{E2173D52-F097-43DE-A76B-CE1EB35C5704}" type="presParOf" srcId="{A7005D1E-A364-4B7B-9D25-C0356403A9A6}" destId="{71E92BF3-605D-4A89-A0B7-A16BFEF76C7D}" srcOrd="6" destOrd="0" presId="urn:microsoft.com/office/officeart/2005/8/layout/process4"/>
    <dgm:cxn modelId="{9CC52B4F-A1CE-4145-9390-71CF09C1E7DC}" type="presParOf" srcId="{71E92BF3-605D-4A89-A0B7-A16BFEF76C7D}" destId="{09FDD418-4FFC-4BC0-B44E-9CB72CEEAFE2}" srcOrd="0" destOrd="0" presId="urn:microsoft.com/office/officeart/2005/8/layout/process4"/>
    <dgm:cxn modelId="{C70A5494-3E02-4AAA-A93D-E09BBE522B30}" type="presParOf" srcId="{A7005D1E-A364-4B7B-9D25-C0356403A9A6}" destId="{FE0B8297-0FAF-4763-8F1F-D32BB801D8DB}" srcOrd="7" destOrd="0" presId="urn:microsoft.com/office/officeart/2005/8/layout/process4"/>
    <dgm:cxn modelId="{1972AB0F-4463-4562-8D70-FD93DC4C8875}" type="presParOf" srcId="{A7005D1E-A364-4B7B-9D25-C0356403A9A6}" destId="{1294F99C-4B6D-4711-A98A-501A5F8648F9}" srcOrd="8" destOrd="0" presId="urn:microsoft.com/office/officeart/2005/8/layout/process4"/>
    <dgm:cxn modelId="{F2562B16-1BC2-478A-A0ED-760296CABB2B}" type="presParOf" srcId="{1294F99C-4B6D-4711-A98A-501A5F8648F9}" destId="{E3B9B7F3-A71A-4AE8-8306-2F6CC89104B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14849-E469-449A-8011-47A8C1E735D2}"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C100DB9E-2C94-41E2-A9C4-84F6270EF657}">
      <dgm:prSet/>
      <dgm:spPr/>
      <dgm:t>
        <a:bodyPr/>
        <a:lstStyle/>
        <a:p>
          <a:r>
            <a:rPr lang="en-US" dirty="0"/>
            <a:t>Types of participants: Pregnant women &amp; fetus</a:t>
          </a:r>
        </a:p>
      </dgm:t>
    </dgm:pt>
    <dgm:pt modelId="{BF9E6F75-F9DE-4186-A2AD-542CF4D03A81}" type="parTrans" cxnId="{A5192250-3808-4D0A-930D-645A11D9BD32}">
      <dgm:prSet/>
      <dgm:spPr/>
      <dgm:t>
        <a:bodyPr/>
        <a:lstStyle/>
        <a:p>
          <a:endParaRPr lang="en-US"/>
        </a:p>
      </dgm:t>
    </dgm:pt>
    <dgm:pt modelId="{7D0C6DBE-1BF8-443A-874D-A5372976DCD3}" type="sibTrans" cxnId="{A5192250-3808-4D0A-930D-645A11D9BD32}">
      <dgm:prSet/>
      <dgm:spPr/>
      <dgm:t>
        <a:bodyPr/>
        <a:lstStyle/>
        <a:p>
          <a:endParaRPr lang="en-US"/>
        </a:p>
      </dgm:t>
    </dgm:pt>
    <dgm:pt modelId="{48EC0A21-C383-423F-983C-07DB3133038F}">
      <dgm:prSet/>
      <dgm:spPr/>
      <dgm:t>
        <a:bodyPr/>
        <a:lstStyle/>
        <a:p>
          <a:r>
            <a:rPr lang="en-US" dirty="0"/>
            <a:t>Types of interventions: Vaccination</a:t>
          </a:r>
        </a:p>
        <a:p>
          <a:r>
            <a:rPr lang="en-US" dirty="0"/>
            <a:t>  Comparator: No vaccination</a:t>
          </a:r>
        </a:p>
      </dgm:t>
    </dgm:pt>
    <dgm:pt modelId="{118AF2B4-EE5E-48F6-A930-54D14FD86F2D}" type="parTrans" cxnId="{55CB9291-6E2E-4DFF-A29A-F5D4C6D0BB7E}">
      <dgm:prSet/>
      <dgm:spPr/>
      <dgm:t>
        <a:bodyPr/>
        <a:lstStyle/>
        <a:p>
          <a:endParaRPr lang="en-US"/>
        </a:p>
      </dgm:t>
    </dgm:pt>
    <dgm:pt modelId="{FC5DC279-D691-4090-AEA9-91D790A47BF2}" type="sibTrans" cxnId="{55CB9291-6E2E-4DFF-A29A-F5D4C6D0BB7E}">
      <dgm:prSet/>
      <dgm:spPr/>
      <dgm:t>
        <a:bodyPr/>
        <a:lstStyle/>
        <a:p>
          <a:endParaRPr lang="en-US"/>
        </a:p>
      </dgm:t>
    </dgm:pt>
    <dgm:pt modelId="{DB4064EB-0AFA-4C04-8783-8B026EA904D1}">
      <dgm:prSet/>
      <dgm:spPr/>
      <dgm:t>
        <a:bodyPr/>
        <a:lstStyle/>
        <a:p>
          <a:r>
            <a:rPr lang="en-US" dirty="0"/>
            <a:t>Types of studies: Clinical trials &amp; observational epidemiological study designs</a:t>
          </a:r>
        </a:p>
      </dgm:t>
    </dgm:pt>
    <dgm:pt modelId="{2CB97309-DF0D-44FA-A33C-BE8E93A5CBAF}" type="parTrans" cxnId="{902339D5-6EAB-4FCE-8D42-6B8687083B2E}">
      <dgm:prSet/>
      <dgm:spPr/>
      <dgm:t>
        <a:bodyPr/>
        <a:lstStyle/>
        <a:p>
          <a:endParaRPr lang="en-US"/>
        </a:p>
      </dgm:t>
    </dgm:pt>
    <dgm:pt modelId="{AED1BB4E-C095-4B8A-8509-DA01C101F6AC}" type="sibTrans" cxnId="{902339D5-6EAB-4FCE-8D42-6B8687083B2E}">
      <dgm:prSet/>
      <dgm:spPr/>
      <dgm:t>
        <a:bodyPr/>
        <a:lstStyle/>
        <a:p>
          <a:endParaRPr lang="en-US"/>
        </a:p>
      </dgm:t>
    </dgm:pt>
    <dgm:pt modelId="{3884BBF9-4BB8-444E-87B6-B80E52D89AE3}">
      <dgm:prSet/>
      <dgm:spPr/>
      <dgm:t>
        <a:bodyPr/>
        <a:lstStyle/>
        <a:p>
          <a:r>
            <a:rPr lang="en-US" dirty="0"/>
            <a:t>Types of outcomes: Maternal &amp; neonatal</a:t>
          </a:r>
        </a:p>
      </dgm:t>
    </dgm:pt>
    <dgm:pt modelId="{FCD11F89-5C09-404B-A7D5-621B830D2BA0}" type="parTrans" cxnId="{D1E53D52-B3FF-41AB-8084-F4A88BBF568E}">
      <dgm:prSet/>
      <dgm:spPr/>
      <dgm:t>
        <a:bodyPr/>
        <a:lstStyle/>
        <a:p>
          <a:endParaRPr lang="en-US"/>
        </a:p>
      </dgm:t>
    </dgm:pt>
    <dgm:pt modelId="{7832E03F-66A7-4F1A-83C2-81A25E85CDCF}" type="sibTrans" cxnId="{D1E53D52-B3FF-41AB-8084-F4A88BBF568E}">
      <dgm:prSet/>
      <dgm:spPr/>
      <dgm:t>
        <a:bodyPr/>
        <a:lstStyle/>
        <a:p>
          <a:endParaRPr lang="en-US"/>
        </a:p>
      </dgm:t>
    </dgm:pt>
    <dgm:pt modelId="{5B29E1D5-2385-4212-80BA-86EC95E31767}" type="pres">
      <dgm:prSet presAssocID="{D3C14849-E469-449A-8011-47A8C1E735D2}" presName="Name0" presStyleCnt="0">
        <dgm:presLayoutVars>
          <dgm:chMax val="7"/>
          <dgm:chPref val="7"/>
          <dgm:dir/>
        </dgm:presLayoutVars>
      </dgm:prSet>
      <dgm:spPr/>
    </dgm:pt>
    <dgm:pt modelId="{F00854CC-9518-435F-AD5C-41DB7F9C076E}" type="pres">
      <dgm:prSet presAssocID="{D3C14849-E469-449A-8011-47A8C1E735D2}" presName="Name1" presStyleCnt="0"/>
      <dgm:spPr/>
    </dgm:pt>
    <dgm:pt modelId="{3BF97F86-2EEF-45A8-A46F-B73622878668}" type="pres">
      <dgm:prSet presAssocID="{D3C14849-E469-449A-8011-47A8C1E735D2}" presName="cycle" presStyleCnt="0"/>
      <dgm:spPr/>
    </dgm:pt>
    <dgm:pt modelId="{0BCAC818-E701-4CC3-8B91-D1EAE9F24727}" type="pres">
      <dgm:prSet presAssocID="{D3C14849-E469-449A-8011-47A8C1E735D2}" presName="srcNode" presStyleLbl="node1" presStyleIdx="0" presStyleCnt="4"/>
      <dgm:spPr/>
    </dgm:pt>
    <dgm:pt modelId="{3C938645-0670-4B37-A64A-A77DA86F3B21}" type="pres">
      <dgm:prSet presAssocID="{D3C14849-E469-449A-8011-47A8C1E735D2}" presName="conn" presStyleLbl="parChTrans1D2" presStyleIdx="0" presStyleCnt="1"/>
      <dgm:spPr/>
    </dgm:pt>
    <dgm:pt modelId="{82B66AAF-F0A9-4106-8F46-87090101F2B7}" type="pres">
      <dgm:prSet presAssocID="{D3C14849-E469-449A-8011-47A8C1E735D2}" presName="extraNode" presStyleLbl="node1" presStyleIdx="0" presStyleCnt="4"/>
      <dgm:spPr/>
    </dgm:pt>
    <dgm:pt modelId="{384D8471-822E-4F9A-AAA5-7E9A9DB303D2}" type="pres">
      <dgm:prSet presAssocID="{D3C14849-E469-449A-8011-47A8C1E735D2}" presName="dstNode" presStyleLbl="node1" presStyleIdx="0" presStyleCnt="4"/>
      <dgm:spPr/>
    </dgm:pt>
    <dgm:pt modelId="{71349275-89D5-4AFE-994B-77C7C6BCE65D}" type="pres">
      <dgm:prSet presAssocID="{C100DB9E-2C94-41E2-A9C4-84F6270EF657}" presName="text_1" presStyleLbl="node1" presStyleIdx="0" presStyleCnt="4">
        <dgm:presLayoutVars>
          <dgm:bulletEnabled val="1"/>
        </dgm:presLayoutVars>
      </dgm:prSet>
      <dgm:spPr/>
    </dgm:pt>
    <dgm:pt modelId="{05DD287C-B6BA-4684-8846-B67D58FAFA24}" type="pres">
      <dgm:prSet presAssocID="{C100DB9E-2C94-41E2-A9C4-84F6270EF657}" presName="accent_1" presStyleCnt="0"/>
      <dgm:spPr/>
    </dgm:pt>
    <dgm:pt modelId="{B0C310A9-6FDA-4256-81B5-2AD2329EE075}" type="pres">
      <dgm:prSet presAssocID="{C100DB9E-2C94-41E2-A9C4-84F6270EF657}" presName="accentRepeatNode" presStyleLbl="solidFgAcc1" presStyleIdx="0" presStyleCnt="4"/>
      <dgm:spPr/>
    </dgm:pt>
    <dgm:pt modelId="{8974466F-C6A7-4E62-A1C5-41523A7B8C3F}" type="pres">
      <dgm:prSet presAssocID="{48EC0A21-C383-423F-983C-07DB3133038F}" presName="text_2" presStyleLbl="node1" presStyleIdx="1" presStyleCnt="4" custLinFactNeighborX="-917" custLinFactNeighborY="3986">
        <dgm:presLayoutVars>
          <dgm:bulletEnabled val="1"/>
        </dgm:presLayoutVars>
      </dgm:prSet>
      <dgm:spPr/>
    </dgm:pt>
    <dgm:pt modelId="{B5B93C07-3FB3-4C2A-9CDC-1930912DC89D}" type="pres">
      <dgm:prSet presAssocID="{48EC0A21-C383-423F-983C-07DB3133038F}" presName="accent_2" presStyleCnt="0"/>
      <dgm:spPr/>
    </dgm:pt>
    <dgm:pt modelId="{556BAED6-97F6-497A-8EEA-1CDEB0450AE2}" type="pres">
      <dgm:prSet presAssocID="{48EC0A21-C383-423F-983C-07DB3133038F}" presName="accentRepeatNode" presStyleLbl="solidFgAcc1" presStyleIdx="1" presStyleCnt="4"/>
      <dgm:spPr/>
    </dgm:pt>
    <dgm:pt modelId="{E4205FBF-C758-40CD-90B2-2BDE7017A25D}" type="pres">
      <dgm:prSet presAssocID="{DB4064EB-0AFA-4C04-8783-8B026EA904D1}" presName="text_3" presStyleLbl="node1" presStyleIdx="2" presStyleCnt="4">
        <dgm:presLayoutVars>
          <dgm:bulletEnabled val="1"/>
        </dgm:presLayoutVars>
      </dgm:prSet>
      <dgm:spPr/>
    </dgm:pt>
    <dgm:pt modelId="{510340BA-D90B-457C-AA09-DC5D01C4B9DB}" type="pres">
      <dgm:prSet presAssocID="{DB4064EB-0AFA-4C04-8783-8B026EA904D1}" presName="accent_3" presStyleCnt="0"/>
      <dgm:spPr/>
    </dgm:pt>
    <dgm:pt modelId="{3EA62C8F-76AD-4F93-93BB-078F07999E03}" type="pres">
      <dgm:prSet presAssocID="{DB4064EB-0AFA-4C04-8783-8B026EA904D1}" presName="accentRepeatNode" presStyleLbl="solidFgAcc1" presStyleIdx="2" presStyleCnt="4"/>
      <dgm:spPr/>
    </dgm:pt>
    <dgm:pt modelId="{82CEF66C-75A4-407E-86AD-BBF25B8FEB9D}" type="pres">
      <dgm:prSet presAssocID="{3884BBF9-4BB8-444E-87B6-B80E52D89AE3}" presName="text_4" presStyleLbl="node1" presStyleIdx="3" presStyleCnt="4">
        <dgm:presLayoutVars>
          <dgm:bulletEnabled val="1"/>
        </dgm:presLayoutVars>
      </dgm:prSet>
      <dgm:spPr/>
    </dgm:pt>
    <dgm:pt modelId="{BF14503D-2AB4-4604-B685-2DEE5A0DF4BE}" type="pres">
      <dgm:prSet presAssocID="{3884BBF9-4BB8-444E-87B6-B80E52D89AE3}" presName="accent_4" presStyleCnt="0"/>
      <dgm:spPr/>
    </dgm:pt>
    <dgm:pt modelId="{C110FD41-6A56-4C76-9918-FA248D30810E}" type="pres">
      <dgm:prSet presAssocID="{3884BBF9-4BB8-444E-87B6-B80E52D89AE3}" presName="accentRepeatNode" presStyleLbl="solidFgAcc1" presStyleIdx="3" presStyleCnt="4"/>
      <dgm:spPr/>
    </dgm:pt>
  </dgm:ptLst>
  <dgm:cxnLst>
    <dgm:cxn modelId="{913E7805-554E-4623-BE07-6AE190D7E112}" type="presOf" srcId="{48EC0A21-C383-423F-983C-07DB3133038F}" destId="{8974466F-C6A7-4E62-A1C5-41523A7B8C3F}" srcOrd="0" destOrd="0" presId="urn:microsoft.com/office/officeart/2008/layout/VerticalCurvedList"/>
    <dgm:cxn modelId="{A5192250-3808-4D0A-930D-645A11D9BD32}" srcId="{D3C14849-E469-449A-8011-47A8C1E735D2}" destId="{C100DB9E-2C94-41E2-A9C4-84F6270EF657}" srcOrd="0" destOrd="0" parTransId="{BF9E6F75-F9DE-4186-A2AD-542CF4D03A81}" sibTransId="{7D0C6DBE-1BF8-443A-874D-A5372976DCD3}"/>
    <dgm:cxn modelId="{D1E53D52-B3FF-41AB-8084-F4A88BBF568E}" srcId="{D3C14849-E469-449A-8011-47A8C1E735D2}" destId="{3884BBF9-4BB8-444E-87B6-B80E52D89AE3}" srcOrd="3" destOrd="0" parTransId="{FCD11F89-5C09-404B-A7D5-621B830D2BA0}" sibTransId="{7832E03F-66A7-4F1A-83C2-81A25E85CDCF}"/>
    <dgm:cxn modelId="{A9E1468D-4472-4767-B982-2160B44ADDDE}" type="presOf" srcId="{7D0C6DBE-1BF8-443A-874D-A5372976DCD3}" destId="{3C938645-0670-4B37-A64A-A77DA86F3B21}" srcOrd="0" destOrd="0" presId="urn:microsoft.com/office/officeart/2008/layout/VerticalCurvedList"/>
    <dgm:cxn modelId="{55CB9291-6E2E-4DFF-A29A-F5D4C6D0BB7E}" srcId="{D3C14849-E469-449A-8011-47A8C1E735D2}" destId="{48EC0A21-C383-423F-983C-07DB3133038F}" srcOrd="1" destOrd="0" parTransId="{118AF2B4-EE5E-48F6-A930-54D14FD86F2D}" sibTransId="{FC5DC279-D691-4090-AEA9-91D790A47BF2}"/>
    <dgm:cxn modelId="{F4D55E97-425D-4317-8FA6-0FB052ABDCAC}" type="presOf" srcId="{D3C14849-E469-449A-8011-47A8C1E735D2}" destId="{5B29E1D5-2385-4212-80BA-86EC95E31767}" srcOrd="0" destOrd="0" presId="urn:microsoft.com/office/officeart/2008/layout/VerticalCurvedList"/>
    <dgm:cxn modelId="{CAAE0BA1-DC3F-463D-8B76-DDDBFCE45BBF}" type="presOf" srcId="{3884BBF9-4BB8-444E-87B6-B80E52D89AE3}" destId="{82CEF66C-75A4-407E-86AD-BBF25B8FEB9D}" srcOrd="0" destOrd="0" presId="urn:microsoft.com/office/officeart/2008/layout/VerticalCurvedList"/>
    <dgm:cxn modelId="{902339D5-6EAB-4FCE-8D42-6B8687083B2E}" srcId="{D3C14849-E469-449A-8011-47A8C1E735D2}" destId="{DB4064EB-0AFA-4C04-8783-8B026EA904D1}" srcOrd="2" destOrd="0" parTransId="{2CB97309-DF0D-44FA-A33C-BE8E93A5CBAF}" sibTransId="{AED1BB4E-C095-4B8A-8509-DA01C101F6AC}"/>
    <dgm:cxn modelId="{5F6445D6-25B9-4AFF-B26A-AD1EDE6DB647}" type="presOf" srcId="{C100DB9E-2C94-41E2-A9C4-84F6270EF657}" destId="{71349275-89D5-4AFE-994B-77C7C6BCE65D}" srcOrd="0" destOrd="0" presId="urn:microsoft.com/office/officeart/2008/layout/VerticalCurvedList"/>
    <dgm:cxn modelId="{31D92FE2-B420-42DD-A0BF-48533BD42BF4}" type="presOf" srcId="{DB4064EB-0AFA-4C04-8783-8B026EA904D1}" destId="{E4205FBF-C758-40CD-90B2-2BDE7017A25D}" srcOrd="0" destOrd="0" presId="urn:microsoft.com/office/officeart/2008/layout/VerticalCurvedList"/>
    <dgm:cxn modelId="{133DBF25-9B22-49AE-9E5A-1056AEF40655}" type="presParOf" srcId="{5B29E1D5-2385-4212-80BA-86EC95E31767}" destId="{F00854CC-9518-435F-AD5C-41DB7F9C076E}" srcOrd="0" destOrd="0" presId="urn:microsoft.com/office/officeart/2008/layout/VerticalCurvedList"/>
    <dgm:cxn modelId="{A058DCC9-DEE6-4A7D-B53D-5846B6A5527E}" type="presParOf" srcId="{F00854CC-9518-435F-AD5C-41DB7F9C076E}" destId="{3BF97F86-2EEF-45A8-A46F-B73622878668}" srcOrd="0" destOrd="0" presId="urn:microsoft.com/office/officeart/2008/layout/VerticalCurvedList"/>
    <dgm:cxn modelId="{11930AD9-EFC0-4C8F-9428-FA32DC3791B3}" type="presParOf" srcId="{3BF97F86-2EEF-45A8-A46F-B73622878668}" destId="{0BCAC818-E701-4CC3-8B91-D1EAE9F24727}" srcOrd="0" destOrd="0" presId="urn:microsoft.com/office/officeart/2008/layout/VerticalCurvedList"/>
    <dgm:cxn modelId="{CAF4E6C1-0335-4F03-A237-F3D9A39415F2}" type="presParOf" srcId="{3BF97F86-2EEF-45A8-A46F-B73622878668}" destId="{3C938645-0670-4B37-A64A-A77DA86F3B21}" srcOrd="1" destOrd="0" presId="urn:microsoft.com/office/officeart/2008/layout/VerticalCurvedList"/>
    <dgm:cxn modelId="{DF4F1042-C8EE-46D7-A1F0-AFBDAEB68AC7}" type="presParOf" srcId="{3BF97F86-2EEF-45A8-A46F-B73622878668}" destId="{82B66AAF-F0A9-4106-8F46-87090101F2B7}" srcOrd="2" destOrd="0" presId="urn:microsoft.com/office/officeart/2008/layout/VerticalCurvedList"/>
    <dgm:cxn modelId="{983F69E2-6132-41A1-8B80-4ACEBCC69895}" type="presParOf" srcId="{3BF97F86-2EEF-45A8-A46F-B73622878668}" destId="{384D8471-822E-4F9A-AAA5-7E9A9DB303D2}" srcOrd="3" destOrd="0" presId="urn:microsoft.com/office/officeart/2008/layout/VerticalCurvedList"/>
    <dgm:cxn modelId="{6623E0AF-A467-433A-8EEE-D57E975337DB}" type="presParOf" srcId="{F00854CC-9518-435F-AD5C-41DB7F9C076E}" destId="{71349275-89D5-4AFE-994B-77C7C6BCE65D}" srcOrd="1" destOrd="0" presId="urn:microsoft.com/office/officeart/2008/layout/VerticalCurvedList"/>
    <dgm:cxn modelId="{09491738-BA12-4CD8-BA17-6ACBB7A12907}" type="presParOf" srcId="{F00854CC-9518-435F-AD5C-41DB7F9C076E}" destId="{05DD287C-B6BA-4684-8846-B67D58FAFA24}" srcOrd="2" destOrd="0" presId="urn:microsoft.com/office/officeart/2008/layout/VerticalCurvedList"/>
    <dgm:cxn modelId="{BB1EEA2E-830E-4808-9A78-DDBF4B315BC6}" type="presParOf" srcId="{05DD287C-B6BA-4684-8846-B67D58FAFA24}" destId="{B0C310A9-6FDA-4256-81B5-2AD2329EE075}" srcOrd="0" destOrd="0" presId="urn:microsoft.com/office/officeart/2008/layout/VerticalCurvedList"/>
    <dgm:cxn modelId="{7CD721C3-4BF9-4D1A-A8D0-29F576F2D903}" type="presParOf" srcId="{F00854CC-9518-435F-AD5C-41DB7F9C076E}" destId="{8974466F-C6A7-4E62-A1C5-41523A7B8C3F}" srcOrd="3" destOrd="0" presId="urn:microsoft.com/office/officeart/2008/layout/VerticalCurvedList"/>
    <dgm:cxn modelId="{2481802D-8808-4B8C-9AFC-323D393C7854}" type="presParOf" srcId="{F00854CC-9518-435F-AD5C-41DB7F9C076E}" destId="{B5B93C07-3FB3-4C2A-9CDC-1930912DC89D}" srcOrd="4" destOrd="0" presId="urn:microsoft.com/office/officeart/2008/layout/VerticalCurvedList"/>
    <dgm:cxn modelId="{33B01C36-A91B-45C5-8BBA-CB7EB4D21E23}" type="presParOf" srcId="{B5B93C07-3FB3-4C2A-9CDC-1930912DC89D}" destId="{556BAED6-97F6-497A-8EEA-1CDEB0450AE2}" srcOrd="0" destOrd="0" presId="urn:microsoft.com/office/officeart/2008/layout/VerticalCurvedList"/>
    <dgm:cxn modelId="{A5A8D1A8-F3AF-4C4A-ACE5-D74FDF8E6BF1}" type="presParOf" srcId="{F00854CC-9518-435F-AD5C-41DB7F9C076E}" destId="{E4205FBF-C758-40CD-90B2-2BDE7017A25D}" srcOrd="5" destOrd="0" presId="urn:microsoft.com/office/officeart/2008/layout/VerticalCurvedList"/>
    <dgm:cxn modelId="{7BEA9D02-7984-48C9-91B2-B16DBEF6A54B}" type="presParOf" srcId="{F00854CC-9518-435F-AD5C-41DB7F9C076E}" destId="{510340BA-D90B-457C-AA09-DC5D01C4B9DB}" srcOrd="6" destOrd="0" presId="urn:microsoft.com/office/officeart/2008/layout/VerticalCurvedList"/>
    <dgm:cxn modelId="{A0EAE7FC-D2F3-4EB7-B29A-42E15E135681}" type="presParOf" srcId="{510340BA-D90B-457C-AA09-DC5D01C4B9DB}" destId="{3EA62C8F-76AD-4F93-93BB-078F07999E03}" srcOrd="0" destOrd="0" presId="urn:microsoft.com/office/officeart/2008/layout/VerticalCurvedList"/>
    <dgm:cxn modelId="{8D3D0B41-EA87-462E-92AC-769D0D368E28}" type="presParOf" srcId="{F00854CC-9518-435F-AD5C-41DB7F9C076E}" destId="{82CEF66C-75A4-407E-86AD-BBF25B8FEB9D}" srcOrd="7" destOrd="0" presId="urn:microsoft.com/office/officeart/2008/layout/VerticalCurvedList"/>
    <dgm:cxn modelId="{7B86EBEB-6E0C-4520-BC8C-BACB86AFFFA8}" type="presParOf" srcId="{F00854CC-9518-435F-AD5C-41DB7F9C076E}" destId="{BF14503D-2AB4-4604-B685-2DEE5A0DF4BE}" srcOrd="8" destOrd="0" presId="urn:microsoft.com/office/officeart/2008/layout/VerticalCurvedList"/>
    <dgm:cxn modelId="{13227C50-2CBF-4ED7-AB3C-4DA44F90499B}" type="presParOf" srcId="{BF14503D-2AB4-4604-B685-2DEE5A0DF4BE}" destId="{C110FD41-6A56-4C76-9918-FA248D3081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A5655-D208-42EC-8D49-66DF585A157F}"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4C26D4F-6B00-4826-981A-EE4806A37DA0}">
      <dgm:prSet/>
      <dgm:spPr/>
      <dgm:t>
        <a:bodyPr/>
        <a:lstStyle/>
        <a:p>
          <a:pPr>
            <a:lnSpc>
              <a:spcPct val="100000"/>
            </a:lnSpc>
          </a:pPr>
          <a:r>
            <a:rPr lang="en-US" dirty="0"/>
            <a:t>Trivalent vaccines</a:t>
          </a:r>
        </a:p>
      </dgm:t>
    </dgm:pt>
    <dgm:pt modelId="{89AD307F-C6B6-44A5-81E7-01ECBC8EF635}" type="parTrans" cxnId="{FDB52ED4-D422-477C-B434-69FC75FAA4FA}">
      <dgm:prSet/>
      <dgm:spPr/>
      <dgm:t>
        <a:bodyPr/>
        <a:lstStyle/>
        <a:p>
          <a:endParaRPr lang="en-US"/>
        </a:p>
      </dgm:t>
    </dgm:pt>
    <dgm:pt modelId="{F9A4949D-D21F-49B6-9ABF-81DD62194B15}" type="sibTrans" cxnId="{FDB52ED4-D422-477C-B434-69FC75FAA4FA}">
      <dgm:prSet/>
      <dgm:spPr/>
      <dgm:t>
        <a:bodyPr/>
        <a:lstStyle/>
        <a:p>
          <a:endParaRPr lang="en-US"/>
        </a:p>
      </dgm:t>
    </dgm:pt>
    <dgm:pt modelId="{EEBCA508-4C57-4358-AC4F-97E24AB7C99F}">
      <dgm:prSet/>
      <dgm:spPr/>
      <dgm:t>
        <a:bodyPr/>
        <a:lstStyle/>
        <a:p>
          <a:pPr>
            <a:lnSpc>
              <a:spcPct val="100000"/>
            </a:lnSpc>
          </a:pPr>
          <a:r>
            <a:rPr lang="en-US" dirty="0" err="1"/>
            <a:t>Influvac</a:t>
          </a:r>
          <a:r>
            <a:rPr lang="en-US" dirty="0"/>
            <a:t> / </a:t>
          </a:r>
          <a:r>
            <a:rPr lang="en-US" dirty="0" err="1"/>
            <a:t>Vaxigrip</a:t>
          </a:r>
          <a:endParaRPr lang="en-US" dirty="0"/>
        </a:p>
      </dgm:t>
    </dgm:pt>
    <dgm:pt modelId="{1DFCD545-45A4-45E1-898A-CF6CA19FA044}" type="parTrans" cxnId="{C07DB01C-A1D3-49B4-9E9B-C3EBA1D020FA}">
      <dgm:prSet/>
      <dgm:spPr/>
      <dgm:t>
        <a:bodyPr/>
        <a:lstStyle/>
        <a:p>
          <a:endParaRPr lang="en-US"/>
        </a:p>
      </dgm:t>
    </dgm:pt>
    <dgm:pt modelId="{D6A3689F-6E3E-4BD7-987E-C3B7BA1717EF}" type="sibTrans" cxnId="{C07DB01C-A1D3-49B4-9E9B-C3EBA1D020FA}">
      <dgm:prSet/>
      <dgm:spPr/>
      <dgm:t>
        <a:bodyPr/>
        <a:lstStyle/>
        <a:p>
          <a:endParaRPr lang="en-US"/>
        </a:p>
      </dgm:t>
    </dgm:pt>
    <dgm:pt modelId="{9208E313-299E-46AD-ACEF-DDD4BE170CD7}">
      <dgm:prSet/>
      <dgm:spPr/>
      <dgm:t>
        <a:bodyPr/>
        <a:lstStyle/>
        <a:p>
          <a:pPr>
            <a:lnSpc>
              <a:spcPct val="100000"/>
            </a:lnSpc>
          </a:pPr>
          <a:r>
            <a:rPr lang="en-US" dirty="0"/>
            <a:t>Safe for mother and child</a:t>
          </a:r>
        </a:p>
      </dgm:t>
    </dgm:pt>
    <dgm:pt modelId="{35C8428C-E8FF-446D-AF4B-E2E9691D50EA}" type="parTrans" cxnId="{0B2834C0-5B83-47A4-AB1F-D404CB39CC59}">
      <dgm:prSet/>
      <dgm:spPr/>
      <dgm:t>
        <a:bodyPr/>
        <a:lstStyle/>
        <a:p>
          <a:endParaRPr lang="en-US"/>
        </a:p>
      </dgm:t>
    </dgm:pt>
    <dgm:pt modelId="{7EC16E55-0651-445E-9C1A-BCBC2BF69E7F}" type="sibTrans" cxnId="{0B2834C0-5B83-47A4-AB1F-D404CB39CC59}">
      <dgm:prSet/>
      <dgm:spPr/>
      <dgm:t>
        <a:bodyPr/>
        <a:lstStyle/>
        <a:p>
          <a:endParaRPr lang="en-US"/>
        </a:p>
      </dgm:t>
    </dgm:pt>
    <dgm:pt modelId="{F2423F67-ABBB-4AF6-8085-5B381B845A32}">
      <dgm:prSet/>
      <dgm:spPr/>
      <dgm:t>
        <a:bodyPr/>
        <a:lstStyle/>
        <a:p>
          <a:pPr>
            <a:lnSpc>
              <a:spcPct val="100000"/>
            </a:lnSpc>
          </a:pPr>
          <a:r>
            <a:rPr lang="en-US" dirty="0"/>
            <a:t>Quadrivalent vaccines</a:t>
          </a:r>
        </a:p>
      </dgm:t>
    </dgm:pt>
    <dgm:pt modelId="{43A0D6FB-FCF5-4D34-A4BB-CF9F783A41ED}" type="parTrans" cxnId="{F7C20F5C-F655-47E2-A07D-511932AC448F}">
      <dgm:prSet/>
      <dgm:spPr/>
      <dgm:t>
        <a:bodyPr/>
        <a:lstStyle/>
        <a:p>
          <a:endParaRPr lang="en-US"/>
        </a:p>
      </dgm:t>
    </dgm:pt>
    <dgm:pt modelId="{E737DB73-4E84-4104-BB6A-6F2F29742B82}" type="sibTrans" cxnId="{F7C20F5C-F655-47E2-A07D-511932AC448F}">
      <dgm:prSet/>
      <dgm:spPr/>
      <dgm:t>
        <a:bodyPr/>
        <a:lstStyle/>
        <a:p>
          <a:endParaRPr lang="en-US"/>
        </a:p>
      </dgm:t>
    </dgm:pt>
    <dgm:pt modelId="{E949EAF3-3DC6-49C2-9A7F-A67A701C2B21}">
      <dgm:prSet/>
      <dgm:spPr/>
      <dgm:t>
        <a:bodyPr/>
        <a:lstStyle/>
        <a:p>
          <a:pPr>
            <a:lnSpc>
              <a:spcPct val="100000"/>
            </a:lnSpc>
          </a:pPr>
          <a:r>
            <a:rPr lang="en-US" dirty="0" err="1"/>
            <a:t>Fluzone</a:t>
          </a:r>
          <a:r>
            <a:rPr lang="en-US" dirty="0"/>
            <a:t> / </a:t>
          </a:r>
          <a:r>
            <a:rPr lang="en-US" dirty="0" err="1"/>
            <a:t>Fluquadri</a:t>
          </a:r>
          <a:endParaRPr lang="en-US" dirty="0"/>
        </a:p>
      </dgm:t>
    </dgm:pt>
    <dgm:pt modelId="{4F3917C8-31BA-4295-AFC6-46FFE8D616E9}" type="parTrans" cxnId="{20FDAC50-13E0-486E-AF8B-D8EB50B9275F}">
      <dgm:prSet/>
      <dgm:spPr/>
      <dgm:t>
        <a:bodyPr/>
        <a:lstStyle/>
        <a:p>
          <a:endParaRPr lang="en-US"/>
        </a:p>
      </dgm:t>
    </dgm:pt>
    <dgm:pt modelId="{F45926D7-FC06-48F9-8EAE-9532D7477CF5}" type="sibTrans" cxnId="{20FDAC50-13E0-486E-AF8B-D8EB50B9275F}">
      <dgm:prSet/>
      <dgm:spPr/>
      <dgm:t>
        <a:bodyPr/>
        <a:lstStyle/>
        <a:p>
          <a:endParaRPr lang="en-US"/>
        </a:p>
      </dgm:t>
    </dgm:pt>
    <dgm:pt modelId="{035C1B9F-19AA-45DF-B131-568991FC5950}">
      <dgm:prSet/>
      <dgm:spPr/>
      <dgm:t>
        <a:bodyPr/>
        <a:lstStyle/>
        <a:p>
          <a:pPr>
            <a:lnSpc>
              <a:spcPct val="100000"/>
            </a:lnSpc>
          </a:pPr>
          <a:r>
            <a:rPr lang="en-US" dirty="0"/>
            <a:t>Should be given to pregnant women only if clearly needed and following an assessment of the risks and benefits. However, there is no evidence to suggest a risk to the fetus or the pregnancy from maternal immunization with Quadrivalent vaccines</a:t>
          </a:r>
        </a:p>
      </dgm:t>
    </dgm:pt>
    <dgm:pt modelId="{B217B99F-6FBE-436C-9D89-83C1D094541D}" type="parTrans" cxnId="{9F2D264A-7FFD-4EA5-BE50-9918447866F2}">
      <dgm:prSet/>
      <dgm:spPr/>
      <dgm:t>
        <a:bodyPr/>
        <a:lstStyle/>
        <a:p>
          <a:endParaRPr lang="nl-NL"/>
        </a:p>
      </dgm:t>
    </dgm:pt>
    <dgm:pt modelId="{8674BBA4-1246-47A7-991B-FFEA12B9BB99}" type="sibTrans" cxnId="{9F2D264A-7FFD-4EA5-BE50-9918447866F2}">
      <dgm:prSet/>
      <dgm:spPr/>
      <dgm:t>
        <a:bodyPr/>
        <a:lstStyle/>
        <a:p>
          <a:endParaRPr lang="nl-NL"/>
        </a:p>
      </dgm:t>
    </dgm:pt>
    <dgm:pt modelId="{98D0CDF1-C836-4958-ABD5-4BEE1E385ED8}" type="pres">
      <dgm:prSet presAssocID="{4A9A5655-D208-42EC-8D49-66DF585A157F}" presName="root" presStyleCnt="0">
        <dgm:presLayoutVars>
          <dgm:dir/>
          <dgm:resizeHandles val="exact"/>
        </dgm:presLayoutVars>
      </dgm:prSet>
      <dgm:spPr/>
    </dgm:pt>
    <dgm:pt modelId="{85A5A0F8-DD9F-4A49-A3A7-74BE3BCDAF74}" type="pres">
      <dgm:prSet presAssocID="{74C26D4F-6B00-4826-981A-EE4806A37DA0}" presName="compNode" presStyleCnt="0"/>
      <dgm:spPr/>
    </dgm:pt>
    <dgm:pt modelId="{F98E8B6A-3CBC-4466-B5C6-F32D54C5EFB9}" type="pres">
      <dgm:prSet presAssocID="{74C26D4F-6B00-4826-981A-EE4806A37DA0}" presName="bgRect" presStyleLbl="bgShp" presStyleIdx="0" presStyleCnt="4"/>
      <dgm:spPr/>
    </dgm:pt>
    <dgm:pt modelId="{3684666D-4A23-4BEF-98B2-965146BF96DC}" type="pres">
      <dgm:prSet presAssocID="{74C26D4F-6B00-4826-981A-EE4806A37DA0}" presName="iconRect" presStyleLbl="node1" presStyleIdx="0" presStyleCnt="4" custLinFactNeighborX="1767" custLinFactNeighborY="-118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99416DFB-28ED-4A9B-BD8B-875E05606844}" type="pres">
      <dgm:prSet presAssocID="{74C26D4F-6B00-4826-981A-EE4806A37DA0}" presName="spaceRect" presStyleCnt="0"/>
      <dgm:spPr/>
    </dgm:pt>
    <dgm:pt modelId="{20DA8EE3-ECF7-47F4-BD1D-C00E74B55DC5}" type="pres">
      <dgm:prSet presAssocID="{74C26D4F-6B00-4826-981A-EE4806A37DA0}" presName="parTx" presStyleLbl="revTx" presStyleIdx="0" presStyleCnt="6">
        <dgm:presLayoutVars>
          <dgm:chMax val="0"/>
          <dgm:chPref val="0"/>
        </dgm:presLayoutVars>
      </dgm:prSet>
      <dgm:spPr/>
    </dgm:pt>
    <dgm:pt modelId="{363C6A8F-3CDA-4DC6-B0A1-323B3CF21A15}" type="pres">
      <dgm:prSet presAssocID="{74C26D4F-6B00-4826-981A-EE4806A37DA0}" presName="desTx" presStyleLbl="revTx" presStyleIdx="1" presStyleCnt="6">
        <dgm:presLayoutVars/>
      </dgm:prSet>
      <dgm:spPr/>
    </dgm:pt>
    <dgm:pt modelId="{8DABCF19-C893-4DD3-AC32-CE365014E59B}" type="pres">
      <dgm:prSet presAssocID="{F9A4949D-D21F-49B6-9ABF-81DD62194B15}" presName="sibTrans" presStyleCnt="0"/>
      <dgm:spPr/>
    </dgm:pt>
    <dgm:pt modelId="{35F289B7-68C6-4967-B3E5-999A3BA250FB}" type="pres">
      <dgm:prSet presAssocID="{9208E313-299E-46AD-ACEF-DDD4BE170CD7}" presName="compNode" presStyleCnt="0"/>
      <dgm:spPr/>
    </dgm:pt>
    <dgm:pt modelId="{DC1B93D9-DABA-46C8-8B13-4F2F778FB7DC}" type="pres">
      <dgm:prSet presAssocID="{9208E313-299E-46AD-ACEF-DDD4BE170CD7}" presName="bgRect" presStyleLbl="bgShp" presStyleIdx="1" presStyleCnt="4"/>
      <dgm:spPr/>
    </dgm:pt>
    <dgm:pt modelId="{FCB33F4D-D458-4951-B215-09EE1B6B7989}" type="pres">
      <dgm:prSet presAssocID="{9208E313-299E-46AD-ACEF-DDD4BE170C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by Crawling"/>
        </a:ext>
      </dgm:extLst>
    </dgm:pt>
    <dgm:pt modelId="{5AF8B2D7-CF84-4A67-A10F-200FCE525331}" type="pres">
      <dgm:prSet presAssocID="{9208E313-299E-46AD-ACEF-DDD4BE170CD7}" presName="spaceRect" presStyleCnt="0"/>
      <dgm:spPr/>
    </dgm:pt>
    <dgm:pt modelId="{7ED7F587-5190-45E4-8453-801B6689C61D}" type="pres">
      <dgm:prSet presAssocID="{9208E313-299E-46AD-ACEF-DDD4BE170CD7}" presName="parTx" presStyleLbl="revTx" presStyleIdx="2" presStyleCnt="6">
        <dgm:presLayoutVars>
          <dgm:chMax val="0"/>
          <dgm:chPref val="0"/>
        </dgm:presLayoutVars>
      </dgm:prSet>
      <dgm:spPr/>
    </dgm:pt>
    <dgm:pt modelId="{2D344F7B-6252-4F22-8B2E-8E25B9927418}" type="pres">
      <dgm:prSet presAssocID="{7EC16E55-0651-445E-9C1A-BCBC2BF69E7F}" presName="sibTrans" presStyleCnt="0"/>
      <dgm:spPr/>
    </dgm:pt>
    <dgm:pt modelId="{9D8A73A3-06A9-4EDB-91E1-D2460E428B3C}" type="pres">
      <dgm:prSet presAssocID="{F2423F67-ABBB-4AF6-8085-5B381B845A32}" presName="compNode" presStyleCnt="0"/>
      <dgm:spPr/>
    </dgm:pt>
    <dgm:pt modelId="{2ECFF264-380D-47EC-BB6D-A984FEA81CEA}" type="pres">
      <dgm:prSet presAssocID="{F2423F67-ABBB-4AF6-8085-5B381B845A32}" presName="bgRect" presStyleLbl="bgShp" presStyleIdx="2" presStyleCnt="4"/>
      <dgm:spPr/>
    </dgm:pt>
    <dgm:pt modelId="{DC06CE0A-F55A-4DEF-B308-9C1CA9AFA9BC}" type="pres">
      <dgm:prSet presAssocID="{F2423F67-ABBB-4AF6-8085-5B381B845A3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E394C781-72CE-448A-B4B8-35DCC7CB9B4E}" type="pres">
      <dgm:prSet presAssocID="{F2423F67-ABBB-4AF6-8085-5B381B845A32}" presName="spaceRect" presStyleCnt="0"/>
      <dgm:spPr/>
    </dgm:pt>
    <dgm:pt modelId="{CAA5D291-9D98-45CB-A3D4-774E9BA0EA2A}" type="pres">
      <dgm:prSet presAssocID="{F2423F67-ABBB-4AF6-8085-5B381B845A32}" presName="parTx" presStyleLbl="revTx" presStyleIdx="3" presStyleCnt="6">
        <dgm:presLayoutVars>
          <dgm:chMax val="0"/>
          <dgm:chPref val="0"/>
        </dgm:presLayoutVars>
      </dgm:prSet>
      <dgm:spPr/>
    </dgm:pt>
    <dgm:pt modelId="{558AA9DE-2079-4ADA-882E-D62818711DED}" type="pres">
      <dgm:prSet presAssocID="{F2423F67-ABBB-4AF6-8085-5B381B845A32}" presName="desTx" presStyleLbl="revTx" presStyleIdx="4" presStyleCnt="6">
        <dgm:presLayoutVars/>
      </dgm:prSet>
      <dgm:spPr/>
    </dgm:pt>
    <dgm:pt modelId="{773203FB-C988-4BA5-86FC-B622A77A220F}" type="pres">
      <dgm:prSet presAssocID="{E737DB73-4E84-4104-BB6A-6F2F29742B82}" presName="sibTrans" presStyleCnt="0"/>
      <dgm:spPr/>
    </dgm:pt>
    <dgm:pt modelId="{BA833D9A-42FF-4939-B10E-7F3B2FBC549B}" type="pres">
      <dgm:prSet presAssocID="{035C1B9F-19AA-45DF-B131-568991FC5950}" presName="compNode" presStyleCnt="0"/>
      <dgm:spPr/>
    </dgm:pt>
    <dgm:pt modelId="{3F46C0C4-21EB-4809-9E70-F0E89927B215}" type="pres">
      <dgm:prSet presAssocID="{035C1B9F-19AA-45DF-B131-568991FC5950}" presName="bgRect" presStyleLbl="bgShp" presStyleIdx="3" presStyleCnt="4" custLinFactNeighborX="7432" custLinFactNeighborY="6542"/>
      <dgm:spPr/>
    </dgm:pt>
    <dgm:pt modelId="{61213BFE-30D5-4D58-A080-0419F82D9971}" type="pres">
      <dgm:prSet presAssocID="{035C1B9F-19AA-45DF-B131-568991FC5950}"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aby crawling"/>
        </a:ext>
      </dgm:extLst>
    </dgm:pt>
    <dgm:pt modelId="{7F0AE773-5C11-4AAF-9E81-478356A375FD}" type="pres">
      <dgm:prSet presAssocID="{035C1B9F-19AA-45DF-B131-568991FC5950}" presName="spaceRect" presStyleCnt="0"/>
      <dgm:spPr/>
    </dgm:pt>
    <dgm:pt modelId="{5A5191EC-4C74-4AE0-AEB8-4A9E8814A725}" type="pres">
      <dgm:prSet presAssocID="{035C1B9F-19AA-45DF-B131-568991FC5950}" presName="parTx" presStyleLbl="revTx" presStyleIdx="5" presStyleCnt="6">
        <dgm:presLayoutVars>
          <dgm:chMax val="0"/>
          <dgm:chPref val="0"/>
        </dgm:presLayoutVars>
      </dgm:prSet>
      <dgm:spPr/>
    </dgm:pt>
  </dgm:ptLst>
  <dgm:cxnLst>
    <dgm:cxn modelId="{B1D1E703-4F04-46C5-A5C3-80A7C954A8D7}" type="presOf" srcId="{EEBCA508-4C57-4358-AC4F-97E24AB7C99F}" destId="{363C6A8F-3CDA-4DC6-B0A1-323B3CF21A15}" srcOrd="0" destOrd="0" presId="urn:microsoft.com/office/officeart/2018/2/layout/IconVerticalSolidList"/>
    <dgm:cxn modelId="{C07DB01C-A1D3-49B4-9E9B-C3EBA1D020FA}" srcId="{74C26D4F-6B00-4826-981A-EE4806A37DA0}" destId="{EEBCA508-4C57-4358-AC4F-97E24AB7C99F}" srcOrd="0" destOrd="0" parTransId="{1DFCD545-45A4-45E1-898A-CF6CA19FA044}" sibTransId="{D6A3689F-6E3E-4BD7-987E-C3B7BA1717EF}"/>
    <dgm:cxn modelId="{F7C20F5C-F655-47E2-A07D-511932AC448F}" srcId="{4A9A5655-D208-42EC-8D49-66DF585A157F}" destId="{F2423F67-ABBB-4AF6-8085-5B381B845A32}" srcOrd="2" destOrd="0" parTransId="{43A0D6FB-FCF5-4D34-A4BB-CF9F783A41ED}" sibTransId="{E737DB73-4E84-4104-BB6A-6F2F29742B82}"/>
    <dgm:cxn modelId="{9F2D264A-7FFD-4EA5-BE50-9918447866F2}" srcId="{4A9A5655-D208-42EC-8D49-66DF585A157F}" destId="{035C1B9F-19AA-45DF-B131-568991FC5950}" srcOrd="3" destOrd="0" parTransId="{B217B99F-6FBE-436C-9D89-83C1D094541D}" sibTransId="{8674BBA4-1246-47A7-991B-FFEA12B9BB99}"/>
    <dgm:cxn modelId="{20FDAC50-13E0-486E-AF8B-D8EB50B9275F}" srcId="{F2423F67-ABBB-4AF6-8085-5B381B845A32}" destId="{E949EAF3-3DC6-49C2-9A7F-A67A701C2B21}" srcOrd="0" destOrd="0" parTransId="{4F3917C8-31BA-4295-AFC6-46FFE8D616E9}" sibTransId="{F45926D7-FC06-48F9-8EAE-9532D7477CF5}"/>
    <dgm:cxn modelId="{B6E24B58-09DF-41CE-83CB-7D3D3EEFC760}" type="presOf" srcId="{4A9A5655-D208-42EC-8D49-66DF585A157F}" destId="{98D0CDF1-C836-4958-ABD5-4BEE1E385ED8}" srcOrd="0" destOrd="0" presId="urn:microsoft.com/office/officeart/2018/2/layout/IconVerticalSolidList"/>
    <dgm:cxn modelId="{09FC587E-85A1-4164-8CD4-E5D3832A517A}" type="presOf" srcId="{74C26D4F-6B00-4826-981A-EE4806A37DA0}" destId="{20DA8EE3-ECF7-47F4-BD1D-C00E74B55DC5}" srcOrd="0" destOrd="0" presId="urn:microsoft.com/office/officeart/2018/2/layout/IconVerticalSolidList"/>
    <dgm:cxn modelId="{AA7727A0-EBDF-4F7B-93AA-6CD9A3BFFF13}" type="presOf" srcId="{F2423F67-ABBB-4AF6-8085-5B381B845A32}" destId="{CAA5D291-9D98-45CB-A3D4-774E9BA0EA2A}" srcOrd="0" destOrd="0" presId="urn:microsoft.com/office/officeart/2018/2/layout/IconVerticalSolidList"/>
    <dgm:cxn modelId="{659FCFA7-9505-40F4-BFF9-8D5B5B32AE9C}" type="presOf" srcId="{9208E313-299E-46AD-ACEF-DDD4BE170CD7}" destId="{7ED7F587-5190-45E4-8453-801B6689C61D}" srcOrd="0" destOrd="0" presId="urn:microsoft.com/office/officeart/2018/2/layout/IconVerticalSolidList"/>
    <dgm:cxn modelId="{0B2834C0-5B83-47A4-AB1F-D404CB39CC59}" srcId="{4A9A5655-D208-42EC-8D49-66DF585A157F}" destId="{9208E313-299E-46AD-ACEF-DDD4BE170CD7}" srcOrd="1" destOrd="0" parTransId="{35C8428C-E8FF-446D-AF4B-E2E9691D50EA}" sibTransId="{7EC16E55-0651-445E-9C1A-BCBC2BF69E7F}"/>
    <dgm:cxn modelId="{28BCAFD1-4895-48C3-8654-F85EDEA75343}" type="presOf" srcId="{035C1B9F-19AA-45DF-B131-568991FC5950}" destId="{5A5191EC-4C74-4AE0-AEB8-4A9E8814A725}" srcOrd="0" destOrd="0" presId="urn:microsoft.com/office/officeart/2018/2/layout/IconVerticalSolidList"/>
    <dgm:cxn modelId="{FDB52ED4-D422-477C-B434-69FC75FAA4FA}" srcId="{4A9A5655-D208-42EC-8D49-66DF585A157F}" destId="{74C26D4F-6B00-4826-981A-EE4806A37DA0}" srcOrd="0" destOrd="0" parTransId="{89AD307F-C6B6-44A5-81E7-01ECBC8EF635}" sibTransId="{F9A4949D-D21F-49B6-9ABF-81DD62194B15}"/>
    <dgm:cxn modelId="{4D3E3BEA-0DAF-47E5-BEEB-89C4CBC51516}" type="presOf" srcId="{E949EAF3-3DC6-49C2-9A7F-A67A701C2B21}" destId="{558AA9DE-2079-4ADA-882E-D62818711DED}" srcOrd="0" destOrd="0" presId="urn:microsoft.com/office/officeart/2018/2/layout/IconVerticalSolidList"/>
    <dgm:cxn modelId="{1B29ACDB-4E83-427B-891C-14C5680C464E}" type="presParOf" srcId="{98D0CDF1-C836-4958-ABD5-4BEE1E385ED8}" destId="{85A5A0F8-DD9F-4A49-A3A7-74BE3BCDAF74}" srcOrd="0" destOrd="0" presId="urn:microsoft.com/office/officeart/2018/2/layout/IconVerticalSolidList"/>
    <dgm:cxn modelId="{BC4C9989-F683-4EA3-B180-B1854FDC4167}" type="presParOf" srcId="{85A5A0F8-DD9F-4A49-A3A7-74BE3BCDAF74}" destId="{F98E8B6A-3CBC-4466-B5C6-F32D54C5EFB9}" srcOrd="0" destOrd="0" presId="urn:microsoft.com/office/officeart/2018/2/layout/IconVerticalSolidList"/>
    <dgm:cxn modelId="{E526E666-EC94-404A-960F-D33CE2596346}" type="presParOf" srcId="{85A5A0F8-DD9F-4A49-A3A7-74BE3BCDAF74}" destId="{3684666D-4A23-4BEF-98B2-965146BF96DC}" srcOrd="1" destOrd="0" presId="urn:microsoft.com/office/officeart/2018/2/layout/IconVerticalSolidList"/>
    <dgm:cxn modelId="{69C65D2E-EF10-4BAD-9228-C52BD4D005CB}" type="presParOf" srcId="{85A5A0F8-DD9F-4A49-A3A7-74BE3BCDAF74}" destId="{99416DFB-28ED-4A9B-BD8B-875E05606844}" srcOrd="2" destOrd="0" presId="urn:microsoft.com/office/officeart/2018/2/layout/IconVerticalSolidList"/>
    <dgm:cxn modelId="{94C9A308-195A-42AC-925F-7CC646AA7B48}" type="presParOf" srcId="{85A5A0F8-DD9F-4A49-A3A7-74BE3BCDAF74}" destId="{20DA8EE3-ECF7-47F4-BD1D-C00E74B55DC5}" srcOrd="3" destOrd="0" presId="urn:microsoft.com/office/officeart/2018/2/layout/IconVerticalSolidList"/>
    <dgm:cxn modelId="{D946E237-AFED-4390-AC7D-B9529248AB7A}" type="presParOf" srcId="{85A5A0F8-DD9F-4A49-A3A7-74BE3BCDAF74}" destId="{363C6A8F-3CDA-4DC6-B0A1-323B3CF21A15}" srcOrd="4" destOrd="0" presId="urn:microsoft.com/office/officeart/2018/2/layout/IconVerticalSolidList"/>
    <dgm:cxn modelId="{2F55FC87-FE96-483F-AFAC-23330EB85DA4}" type="presParOf" srcId="{98D0CDF1-C836-4958-ABD5-4BEE1E385ED8}" destId="{8DABCF19-C893-4DD3-AC32-CE365014E59B}" srcOrd="1" destOrd="0" presId="urn:microsoft.com/office/officeart/2018/2/layout/IconVerticalSolidList"/>
    <dgm:cxn modelId="{8919DBEB-871F-40F6-B820-73D7FE99C13E}" type="presParOf" srcId="{98D0CDF1-C836-4958-ABD5-4BEE1E385ED8}" destId="{35F289B7-68C6-4967-B3E5-999A3BA250FB}" srcOrd="2" destOrd="0" presId="urn:microsoft.com/office/officeart/2018/2/layout/IconVerticalSolidList"/>
    <dgm:cxn modelId="{F882A513-DFCE-421F-BB82-6356EE79A334}" type="presParOf" srcId="{35F289B7-68C6-4967-B3E5-999A3BA250FB}" destId="{DC1B93D9-DABA-46C8-8B13-4F2F778FB7DC}" srcOrd="0" destOrd="0" presId="urn:microsoft.com/office/officeart/2018/2/layout/IconVerticalSolidList"/>
    <dgm:cxn modelId="{C5E7858B-EDC8-418D-BAE1-5ACD475D3B2C}" type="presParOf" srcId="{35F289B7-68C6-4967-B3E5-999A3BA250FB}" destId="{FCB33F4D-D458-4951-B215-09EE1B6B7989}" srcOrd="1" destOrd="0" presId="urn:microsoft.com/office/officeart/2018/2/layout/IconVerticalSolidList"/>
    <dgm:cxn modelId="{0E32F17C-6267-4E3A-AC6D-367C5961442E}" type="presParOf" srcId="{35F289B7-68C6-4967-B3E5-999A3BA250FB}" destId="{5AF8B2D7-CF84-4A67-A10F-200FCE525331}" srcOrd="2" destOrd="0" presId="urn:microsoft.com/office/officeart/2018/2/layout/IconVerticalSolidList"/>
    <dgm:cxn modelId="{BA940EBC-EFD8-4220-BD42-861DA1FA562E}" type="presParOf" srcId="{35F289B7-68C6-4967-B3E5-999A3BA250FB}" destId="{7ED7F587-5190-45E4-8453-801B6689C61D}" srcOrd="3" destOrd="0" presId="urn:microsoft.com/office/officeart/2018/2/layout/IconVerticalSolidList"/>
    <dgm:cxn modelId="{6A70E2AC-61B9-450E-AD6E-66DDBC6CE94F}" type="presParOf" srcId="{98D0CDF1-C836-4958-ABD5-4BEE1E385ED8}" destId="{2D344F7B-6252-4F22-8B2E-8E25B9927418}" srcOrd="3" destOrd="0" presId="urn:microsoft.com/office/officeart/2018/2/layout/IconVerticalSolidList"/>
    <dgm:cxn modelId="{8E5D374C-7229-4894-B333-36C55436B992}" type="presParOf" srcId="{98D0CDF1-C836-4958-ABD5-4BEE1E385ED8}" destId="{9D8A73A3-06A9-4EDB-91E1-D2460E428B3C}" srcOrd="4" destOrd="0" presId="urn:microsoft.com/office/officeart/2018/2/layout/IconVerticalSolidList"/>
    <dgm:cxn modelId="{1E4F395B-C95D-4052-B972-540264305669}" type="presParOf" srcId="{9D8A73A3-06A9-4EDB-91E1-D2460E428B3C}" destId="{2ECFF264-380D-47EC-BB6D-A984FEA81CEA}" srcOrd="0" destOrd="0" presId="urn:microsoft.com/office/officeart/2018/2/layout/IconVerticalSolidList"/>
    <dgm:cxn modelId="{F5A1E095-79C0-4EA4-B523-A282421EFBD6}" type="presParOf" srcId="{9D8A73A3-06A9-4EDB-91E1-D2460E428B3C}" destId="{DC06CE0A-F55A-4DEF-B308-9C1CA9AFA9BC}" srcOrd="1" destOrd="0" presId="urn:microsoft.com/office/officeart/2018/2/layout/IconVerticalSolidList"/>
    <dgm:cxn modelId="{B25425A5-7833-426C-BE9B-DF19339EC24F}" type="presParOf" srcId="{9D8A73A3-06A9-4EDB-91E1-D2460E428B3C}" destId="{E394C781-72CE-448A-B4B8-35DCC7CB9B4E}" srcOrd="2" destOrd="0" presId="urn:microsoft.com/office/officeart/2018/2/layout/IconVerticalSolidList"/>
    <dgm:cxn modelId="{A209D41C-88FE-4612-BA42-7B95BB4A83BC}" type="presParOf" srcId="{9D8A73A3-06A9-4EDB-91E1-D2460E428B3C}" destId="{CAA5D291-9D98-45CB-A3D4-774E9BA0EA2A}" srcOrd="3" destOrd="0" presId="urn:microsoft.com/office/officeart/2018/2/layout/IconVerticalSolidList"/>
    <dgm:cxn modelId="{FEE8305B-70BB-4657-A2D2-542BAED9A2D8}" type="presParOf" srcId="{9D8A73A3-06A9-4EDB-91E1-D2460E428B3C}" destId="{558AA9DE-2079-4ADA-882E-D62818711DED}" srcOrd="4" destOrd="0" presId="urn:microsoft.com/office/officeart/2018/2/layout/IconVerticalSolidList"/>
    <dgm:cxn modelId="{A6DE782E-522B-4316-855F-8FC3EB671729}" type="presParOf" srcId="{98D0CDF1-C836-4958-ABD5-4BEE1E385ED8}" destId="{773203FB-C988-4BA5-86FC-B622A77A220F}" srcOrd="5" destOrd="0" presId="urn:microsoft.com/office/officeart/2018/2/layout/IconVerticalSolidList"/>
    <dgm:cxn modelId="{BB119CEC-650A-4C1E-98CF-2F4CC06902A0}" type="presParOf" srcId="{98D0CDF1-C836-4958-ABD5-4BEE1E385ED8}" destId="{BA833D9A-42FF-4939-B10E-7F3B2FBC549B}" srcOrd="6" destOrd="0" presId="urn:microsoft.com/office/officeart/2018/2/layout/IconVerticalSolidList"/>
    <dgm:cxn modelId="{89DB6C8A-5DAD-4278-A0BA-826D6FB6CF67}" type="presParOf" srcId="{BA833D9A-42FF-4939-B10E-7F3B2FBC549B}" destId="{3F46C0C4-21EB-4809-9E70-F0E89927B215}" srcOrd="0" destOrd="0" presId="urn:microsoft.com/office/officeart/2018/2/layout/IconVerticalSolidList"/>
    <dgm:cxn modelId="{B0154325-82A5-4F43-9ECB-D6D69017CFE7}" type="presParOf" srcId="{BA833D9A-42FF-4939-B10E-7F3B2FBC549B}" destId="{61213BFE-30D5-4D58-A080-0419F82D9971}" srcOrd="1" destOrd="0" presId="urn:microsoft.com/office/officeart/2018/2/layout/IconVerticalSolidList"/>
    <dgm:cxn modelId="{99911B8E-0C59-4FB9-BA8A-DAECA749CA03}" type="presParOf" srcId="{BA833D9A-42FF-4939-B10E-7F3B2FBC549B}" destId="{7F0AE773-5C11-4AAF-9E81-478356A375FD}" srcOrd="2" destOrd="0" presId="urn:microsoft.com/office/officeart/2018/2/layout/IconVerticalSolidList"/>
    <dgm:cxn modelId="{0EF26188-BD4B-4779-8EDB-D2FD74150A08}" type="presParOf" srcId="{BA833D9A-42FF-4939-B10E-7F3B2FBC549B}" destId="{5A5191EC-4C74-4AE0-AEB8-4A9E8814A7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DFC2A4-0520-457A-BBDF-45C94A89DB7D}"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E802936C-60B5-400B-BDDC-E3B8BC9200CE}">
      <dgm:prSet/>
      <dgm:spPr/>
      <dgm:t>
        <a:bodyPr/>
        <a:lstStyle/>
        <a:p>
          <a:r>
            <a:rPr lang="en-US" dirty="0"/>
            <a:t>No increased risk for maternal complications</a:t>
          </a:r>
        </a:p>
      </dgm:t>
    </dgm:pt>
    <dgm:pt modelId="{98EFC629-4934-471F-9894-EFADA16A7746}" type="parTrans" cxnId="{2D133EBB-EFE0-4E21-8ABD-B41F99D0C980}">
      <dgm:prSet/>
      <dgm:spPr/>
      <dgm:t>
        <a:bodyPr/>
        <a:lstStyle/>
        <a:p>
          <a:endParaRPr lang="en-US"/>
        </a:p>
      </dgm:t>
    </dgm:pt>
    <dgm:pt modelId="{F3677789-98A1-40CB-90BC-0A655778ABD5}" type="sibTrans" cxnId="{2D133EBB-EFE0-4E21-8ABD-B41F99D0C980}">
      <dgm:prSet/>
      <dgm:spPr/>
      <dgm:t>
        <a:bodyPr/>
        <a:lstStyle/>
        <a:p>
          <a:endParaRPr lang="en-US"/>
        </a:p>
      </dgm:t>
    </dgm:pt>
    <dgm:pt modelId="{5966A42C-A850-48BD-B7C1-6DBF3B050DB9}">
      <dgm:prSet/>
      <dgm:spPr/>
      <dgm:t>
        <a:bodyPr/>
        <a:lstStyle/>
        <a:p>
          <a:r>
            <a:rPr lang="en-US" dirty="0"/>
            <a:t>No increased risk for adverse events in adjuvant containing vaccines</a:t>
          </a:r>
        </a:p>
      </dgm:t>
    </dgm:pt>
    <dgm:pt modelId="{F220ED74-AEE0-4F95-85C3-EE0621D01912}" type="parTrans" cxnId="{199E9F86-45E5-4214-9799-824A9666685F}">
      <dgm:prSet/>
      <dgm:spPr/>
      <dgm:t>
        <a:bodyPr/>
        <a:lstStyle/>
        <a:p>
          <a:endParaRPr lang="en-US"/>
        </a:p>
      </dgm:t>
    </dgm:pt>
    <dgm:pt modelId="{CA486E70-97F9-4F19-A43B-4C47BF5CE55C}" type="sibTrans" cxnId="{199E9F86-45E5-4214-9799-824A9666685F}">
      <dgm:prSet/>
      <dgm:spPr/>
      <dgm:t>
        <a:bodyPr/>
        <a:lstStyle/>
        <a:p>
          <a:endParaRPr lang="en-US"/>
        </a:p>
      </dgm:t>
    </dgm:pt>
    <dgm:pt modelId="{AB903719-AA3A-40F1-948C-A4BC2CF44FAA}">
      <dgm:prSet/>
      <dgm:spPr/>
      <dgm:t>
        <a:bodyPr/>
        <a:lstStyle/>
        <a:p>
          <a:r>
            <a:rPr lang="en-US" dirty="0"/>
            <a:t>No increased risk for adverse event in neonates</a:t>
          </a:r>
        </a:p>
      </dgm:t>
    </dgm:pt>
    <dgm:pt modelId="{17CD2B4B-756C-417A-85FA-BD0A0870D02D}" type="parTrans" cxnId="{3DD5BAC2-92EB-490C-B409-33912B0C380E}">
      <dgm:prSet/>
      <dgm:spPr/>
      <dgm:t>
        <a:bodyPr/>
        <a:lstStyle/>
        <a:p>
          <a:endParaRPr lang="en-US"/>
        </a:p>
      </dgm:t>
    </dgm:pt>
    <dgm:pt modelId="{1E8CA8A7-EBC2-4DA0-B65F-91463AC15A5D}" type="sibTrans" cxnId="{3DD5BAC2-92EB-490C-B409-33912B0C380E}">
      <dgm:prSet/>
      <dgm:spPr/>
      <dgm:t>
        <a:bodyPr/>
        <a:lstStyle/>
        <a:p>
          <a:endParaRPr lang="en-US"/>
        </a:p>
      </dgm:t>
    </dgm:pt>
    <dgm:pt modelId="{9D88DAEF-55B4-49D7-B779-5CAAC7934BDE}">
      <dgm:prSet/>
      <dgm:spPr/>
      <dgm:t>
        <a:bodyPr/>
        <a:lstStyle/>
        <a:p>
          <a:r>
            <a:rPr lang="en-US" u="sng" dirty="0"/>
            <a:t>They do not!</a:t>
          </a:r>
          <a:endParaRPr lang="en-US" dirty="0"/>
        </a:p>
      </dgm:t>
    </dgm:pt>
    <dgm:pt modelId="{78D0D248-4D2B-4D73-B946-1F0B3B55DB7E}" type="parTrans" cxnId="{B62F4774-1C12-4688-9FDC-2484545376AC}">
      <dgm:prSet/>
      <dgm:spPr/>
      <dgm:t>
        <a:bodyPr/>
        <a:lstStyle/>
        <a:p>
          <a:endParaRPr lang="en-US"/>
        </a:p>
      </dgm:t>
    </dgm:pt>
    <dgm:pt modelId="{A50B7712-A302-4D4A-9326-40A6ED13CA89}" type="sibTrans" cxnId="{B62F4774-1C12-4688-9FDC-2484545376AC}">
      <dgm:prSet/>
      <dgm:spPr/>
      <dgm:t>
        <a:bodyPr/>
        <a:lstStyle/>
        <a:p>
          <a:endParaRPr lang="en-US"/>
        </a:p>
      </dgm:t>
    </dgm:pt>
    <dgm:pt modelId="{3355E62E-03E0-4DA4-9DCB-0E22360D750B}">
      <dgm:prSet/>
      <dgm:spPr/>
      <dgm:t>
        <a:bodyPr/>
        <a:lstStyle/>
        <a:p>
          <a:r>
            <a:rPr lang="en-US"/>
            <a:t>Third trimester vaccination best for mother &amp; infant</a:t>
          </a:r>
        </a:p>
      </dgm:t>
    </dgm:pt>
    <dgm:pt modelId="{13F18816-F256-4140-8E07-EC3DC01874C7}" type="parTrans" cxnId="{EEF9B1A3-911D-4F69-AA4F-D897CB7C351A}">
      <dgm:prSet/>
      <dgm:spPr/>
      <dgm:t>
        <a:bodyPr/>
        <a:lstStyle/>
        <a:p>
          <a:endParaRPr lang="en-US"/>
        </a:p>
      </dgm:t>
    </dgm:pt>
    <dgm:pt modelId="{6B8D7540-E458-4203-AC97-02B022C79524}" type="sibTrans" cxnId="{EEF9B1A3-911D-4F69-AA4F-D897CB7C351A}">
      <dgm:prSet/>
      <dgm:spPr/>
      <dgm:t>
        <a:bodyPr/>
        <a:lstStyle/>
        <a:p>
          <a:endParaRPr lang="en-US"/>
        </a:p>
      </dgm:t>
    </dgm:pt>
    <dgm:pt modelId="{16F77913-16F9-4512-88D5-8AD4AF8DD04C}">
      <dgm:prSet/>
      <dgm:spPr/>
      <dgm:t>
        <a:bodyPr/>
        <a:lstStyle/>
        <a:p>
          <a:r>
            <a:rPr lang="en-US" dirty="0"/>
            <a:t>Benefits are decreased risk for maternal &amp; neonatal influenza</a:t>
          </a:r>
        </a:p>
      </dgm:t>
    </dgm:pt>
    <dgm:pt modelId="{343E5D91-6DD9-421B-BC7B-8FA5D4E26579}" type="parTrans" cxnId="{F949E3DD-0496-4F9B-B3EC-161962D72BC3}">
      <dgm:prSet/>
      <dgm:spPr/>
      <dgm:t>
        <a:bodyPr/>
        <a:lstStyle/>
        <a:p>
          <a:endParaRPr lang="en-US"/>
        </a:p>
      </dgm:t>
    </dgm:pt>
    <dgm:pt modelId="{2E35E740-2EDC-4C96-A48C-53F3BFD88027}" type="sibTrans" cxnId="{F949E3DD-0496-4F9B-B3EC-161962D72BC3}">
      <dgm:prSet/>
      <dgm:spPr/>
      <dgm:t>
        <a:bodyPr/>
        <a:lstStyle/>
        <a:p>
          <a:endParaRPr lang="en-US"/>
        </a:p>
      </dgm:t>
    </dgm:pt>
    <dgm:pt modelId="{0D64A5E2-3A9D-455B-8C80-121106288F21}">
      <dgm:prSet/>
      <dgm:spPr/>
      <dgm:t>
        <a:bodyPr/>
        <a:lstStyle/>
        <a:p>
          <a:r>
            <a:rPr lang="en-US" dirty="0"/>
            <a:t>Vaccinating all pregnant women aged 18 – 44 years old would result in $50,- savings per women</a:t>
          </a:r>
        </a:p>
      </dgm:t>
    </dgm:pt>
    <dgm:pt modelId="{4EB2F1AD-6F03-47DA-B348-38848582A1BC}" type="parTrans" cxnId="{2ABA6CBB-0404-4E31-A563-0637ECA3487E}">
      <dgm:prSet/>
      <dgm:spPr/>
      <dgm:t>
        <a:bodyPr/>
        <a:lstStyle/>
        <a:p>
          <a:endParaRPr lang="en-US"/>
        </a:p>
      </dgm:t>
    </dgm:pt>
    <dgm:pt modelId="{5D4EFE97-4F68-4D6A-8DAE-280D7987FE26}" type="sibTrans" cxnId="{2ABA6CBB-0404-4E31-A563-0637ECA3487E}">
      <dgm:prSet/>
      <dgm:spPr/>
      <dgm:t>
        <a:bodyPr/>
        <a:lstStyle/>
        <a:p>
          <a:endParaRPr lang="en-US"/>
        </a:p>
      </dgm:t>
    </dgm:pt>
    <dgm:pt modelId="{63F29B8D-ED13-4228-92E3-BED79BA7B1D8}">
      <dgm:prSet/>
      <dgm:spPr/>
      <dgm:t>
        <a:bodyPr/>
        <a:lstStyle/>
        <a:p>
          <a:r>
            <a:rPr lang="en-US" dirty="0"/>
            <a:t>Do the safety concerns justify low vaccination rates in pregnant women?</a:t>
          </a:r>
        </a:p>
      </dgm:t>
    </dgm:pt>
    <dgm:pt modelId="{85D5DB8F-C3B0-4E38-9661-7690A8EFCE98}" type="parTrans" cxnId="{37DB6394-DAED-4108-B339-8770CE409F1A}">
      <dgm:prSet/>
      <dgm:spPr/>
      <dgm:t>
        <a:bodyPr/>
        <a:lstStyle/>
        <a:p>
          <a:endParaRPr lang="nl-NL"/>
        </a:p>
      </dgm:t>
    </dgm:pt>
    <dgm:pt modelId="{3E612A56-800E-48A5-98E4-B30386B3A5AA}" type="sibTrans" cxnId="{37DB6394-DAED-4108-B339-8770CE409F1A}">
      <dgm:prSet/>
      <dgm:spPr/>
      <dgm:t>
        <a:bodyPr/>
        <a:lstStyle/>
        <a:p>
          <a:endParaRPr lang="nl-NL"/>
        </a:p>
      </dgm:t>
    </dgm:pt>
    <dgm:pt modelId="{7D970BAE-DC0A-4658-B784-4C9F4F014C62}">
      <dgm:prSet/>
      <dgm:spPr/>
      <dgm:t>
        <a:bodyPr/>
        <a:lstStyle/>
        <a:p>
          <a:r>
            <a:rPr lang="en-US"/>
            <a:t> </a:t>
          </a:r>
          <a:r>
            <a:rPr lang="en-US" dirty="0"/>
            <a:t>What is the best trimester to get vaccinated</a:t>
          </a:r>
          <a:r>
            <a:rPr lang="nl-NL" dirty="0"/>
            <a:t> + </a:t>
          </a:r>
          <a:r>
            <a:rPr lang="nl-NL" dirty="0" err="1"/>
            <a:t>What</a:t>
          </a:r>
          <a:r>
            <a:rPr lang="nl-NL" dirty="0"/>
            <a:t> are </a:t>
          </a:r>
          <a:r>
            <a:rPr lang="nl-NL" dirty="0" err="1"/>
            <a:t>the</a:t>
          </a:r>
          <a:r>
            <a:rPr lang="nl-NL" dirty="0"/>
            <a:t> benefits of </a:t>
          </a:r>
          <a:r>
            <a:rPr lang="nl-NL" dirty="0" err="1"/>
            <a:t>vaccination</a:t>
          </a:r>
          <a:r>
            <a:rPr lang="nl-NL" dirty="0"/>
            <a:t>?</a:t>
          </a:r>
          <a:endParaRPr lang="en-US" dirty="0"/>
        </a:p>
      </dgm:t>
    </dgm:pt>
    <dgm:pt modelId="{6C5AA49E-F119-4B85-B30B-24D9020AEDDA}" type="parTrans" cxnId="{CAE4A724-C06A-4C6A-BE66-89CEB6FC1509}">
      <dgm:prSet/>
      <dgm:spPr/>
      <dgm:t>
        <a:bodyPr/>
        <a:lstStyle/>
        <a:p>
          <a:endParaRPr lang="nl-NL"/>
        </a:p>
      </dgm:t>
    </dgm:pt>
    <dgm:pt modelId="{62D39328-9569-4ADB-B170-1FC626F951A0}" type="sibTrans" cxnId="{CAE4A724-C06A-4C6A-BE66-89CEB6FC1509}">
      <dgm:prSet/>
      <dgm:spPr/>
      <dgm:t>
        <a:bodyPr/>
        <a:lstStyle/>
        <a:p>
          <a:endParaRPr lang="nl-NL"/>
        </a:p>
      </dgm:t>
    </dgm:pt>
    <dgm:pt modelId="{B35170B8-8566-4C7F-9F31-987CDD87E4BB}" type="pres">
      <dgm:prSet presAssocID="{D0DFC2A4-0520-457A-BBDF-45C94A89DB7D}" presName="Name0" presStyleCnt="0">
        <dgm:presLayoutVars>
          <dgm:dir/>
          <dgm:animLvl val="lvl"/>
          <dgm:resizeHandles val="exact"/>
        </dgm:presLayoutVars>
      </dgm:prSet>
      <dgm:spPr/>
    </dgm:pt>
    <dgm:pt modelId="{C20750D3-38E2-40B7-BF38-DA413006B72A}" type="pres">
      <dgm:prSet presAssocID="{7D970BAE-DC0A-4658-B784-4C9F4F014C62}" presName="boxAndChildren" presStyleCnt="0"/>
      <dgm:spPr/>
    </dgm:pt>
    <dgm:pt modelId="{D536A794-C8A3-4CC2-A71A-B30EDBBC0351}" type="pres">
      <dgm:prSet presAssocID="{7D970BAE-DC0A-4658-B784-4C9F4F014C62}" presName="parentTextBox" presStyleLbl="alignNode1" presStyleIdx="0" presStyleCnt="3"/>
      <dgm:spPr/>
    </dgm:pt>
    <dgm:pt modelId="{E865B3D6-BF37-42D6-933A-3A254C3FEDF1}" type="pres">
      <dgm:prSet presAssocID="{7D970BAE-DC0A-4658-B784-4C9F4F014C62}" presName="descendantBox" presStyleLbl="bgAccFollowNode1" presStyleIdx="0" presStyleCnt="3"/>
      <dgm:spPr/>
    </dgm:pt>
    <dgm:pt modelId="{1E7001D0-402F-4901-ADAC-27E7DEB77B88}" type="pres">
      <dgm:prSet presAssocID="{A50B7712-A302-4D4A-9326-40A6ED13CA89}" presName="sp" presStyleCnt="0"/>
      <dgm:spPr/>
    </dgm:pt>
    <dgm:pt modelId="{4246F64C-750B-4CC0-94CA-808B46650C23}" type="pres">
      <dgm:prSet presAssocID="{9D88DAEF-55B4-49D7-B779-5CAAC7934BDE}" presName="arrowAndChildren" presStyleCnt="0"/>
      <dgm:spPr/>
    </dgm:pt>
    <dgm:pt modelId="{515047F5-220A-4372-B31E-A6AD72B8B27B}" type="pres">
      <dgm:prSet presAssocID="{9D88DAEF-55B4-49D7-B779-5CAAC7934BDE}" presName="parentTextArrow" presStyleLbl="node1" presStyleIdx="0" presStyleCnt="1"/>
      <dgm:spPr/>
    </dgm:pt>
    <dgm:pt modelId="{ED188275-5EB4-47C2-ACCF-0EA1A12FFBB3}" type="pres">
      <dgm:prSet presAssocID="{9D88DAEF-55B4-49D7-B779-5CAAC7934BDE}" presName="arrow" presStyleLbl="alignNode1" presStyleIdx="1" presStyleCnt="3" custLinFactNeighborX="-11158" custLinFactNeighborY="661"/>
      <dgm:spPr/>
    </dgm:pt>
    <dgm:pt modelId="{CD90380B-94B4-4439-A00D-7AE417766C71}" type="pres">
      <dgm:prSet presAssocID="{9D88DAEF-55B4-49D7-B779-5CAAC7934BDE}" presName="descendantArrow" presStyleLbl="bgAccFollowNode1" presStyleIdx="1" presStyleCnt="3" custScaleX="85122" custScaleY="60617" custLinFactNeighborX="2289" custLinFactNeighborY="-2713">
        <dgm:style>
          <a:lnRef idx="2">
            <a:schemeClr val="accent1"/>
          </a:lnRef>
          <a:fillRef idx="1">
            <a:schemeClr val="lt1"/>
          </a:fillRef>
          <a:effectRef idx="0">
            <a:schemeClr val="accent1"/>
          </a:effectRef>
          <a:fontRef idx="minor">
            <a:schemeClr val="dk1"/>
          </a:fontRef>
        </dgm:style>
      </dgm:prSet>
      <dgm:spPr>
        <a:ln>
          <a:solidFill>
            <a:schemeClr val="bg1"/>
          </a:solidFill>
        </a:ln>
      </dgm:spPr>
    </dgm:pt>
    <dgm:pt modelId="{54BD8E1C-308C-48EF-9D17-6E8C7FA0A33D}" type="pres">
      <dgm:prSet presAssocID="{3E612A56-800E-48A5-98E4-B30386B3A5AA}" presName="sp" presStyleCnt="0"/>
      <dgm:spPr/>
    </dgm:pt>
    <dgm:pt modelId="{40AEBF6A-1A7F-49D7-815B-F7A83C54282A}" type="pres">
      <dgm:prSet presAssocID="{63F29B8D-ED13-4228-92E3-BED79BA7B1D8}" presName="arrowAndChildren" presStyleCnt="0"/>
      <dgm:spPr/>
    </dgm:pt>
    <dgm:pt modelId="{3DE6A1DA-473E-467A-AFCE-E5803CC56951}" type="pres">
      <dgm:prSet presAssocID="{63F29B8D-ED13-4228-92E3-BED79BA7B1D8}" presName="parentTextArrow" presStyleLbl="node1" presStyleIdx="0" presStyleCnt="1"/>
      <dgm:spPr/>
    </dgm:pt>
    <dgm:pt modelId="{D1C76289-09EC-4DCB-B405-FE53779CA298}" type="pres">
      <dgm:prSet presAssocID="{63F29B8D-ED13-4228-92E3-BED79BA7B1D8}" presName="arrow" presStyleLbl="alignNode1" presStyleIdx="2" presStyleCnt="3" custLinFactNeighborX="430" custLinFactNeighborY="-661"/>
      <dgm:spPr/>
    </dgm:pt>
    <dgm:pt modelId="{B7176F28-5E26-4394-9C93-6D3C98D5D403}" type="pres">
      <dgm:prSet presAssocID="{63F29B8D-ED13-4228-92E3-BED79BA7B1D8}" presName="descendantArrow" presStyleLbl="bgAccFollowNode1" presStyleIdx="2" presStyleCnt="3"/>
      <dgm:spPr/>
    </dgm:pt>
  </dgm:ptLst>
  <dgm:cxnLst>
    <dgm:cxn modelId="{794A2413-A444-46D0-BC83-95C63D497323}" type="presOf" srcId="{3355E62E-03E0-4DA4-9DCB-0E22360D750B}" destId="{E865B3D6-BF37-42D6-933A-3A254C3FEDF1}" srcOrd="0" destOrd="0" presId="urn:microsoft.com/office/officeart/2016/7/layout/VerticalDownArrowProcess"/>
    <dgm:cxn modelId="{C2C91015-F8CE-4EC5-B85F-3498131ED0DD}" type="presOf" srcId="{0D64A5E2-3A9D-455B-8C80-121106288F21}" destId="{E865B3D6-BF37-42D6-933A-3A254C3FEDF1}" srcOrd="0" destOrd="2" presId="urn:microsoft.com/office/officeart/2016/7/layout/VerticalDownArrowProcess"/>
    <dgm:cxn modelId="{CAE4A724-C06A-4C6A-BE66-89CEB6FC1509}" srcId="{D0DFC2A4-0520-457A-BBDF-45C94A89DB7D}" destId="{7D970BAE-DC0A-4658-B784-4C9F4F014C62}" srcOrd="2" destOrd="0" parTransId="{6C5AA49E-F119-4B85-B30B-24D9020AEDDA}" sibTransId="{62D39328-9569-4ADB-B170-1FC626F951A0}"/>
    <dgm:cxn modelId="{F72AC834-63BE-466C-B2D9-B344D4B81433}" type="presOf" srcId="{7D970BAE-DC0A-4658-B784-4C9F4F014C62}" destId="{D536A794-C8A3-4CC2-A71A-B30EDBBC0351}" srcOrd="0" destOrd="0" presId="urn:microsoft.com/office/officeart/2016/7/layout/VerticalDownArrowProcess"/>
    <dgm:cxn modelId="{EBF6EE34-C7DA-421C-BCDA-91F3BDB740DE}" type="presOf" srcId="{D0DFC2A4-0520-457A-BBDF-45C94A89DB7D}" destId="{B35170B8-8566-4C7F-9F31-987CDD87E4BB}" srcOrd="0" destOrd="0" presId="urn:microsoft.com/office/officeart/2016/7/layout/VerticalDownArrowProcess"/>
    <dgm:cxn modelId="{E00CCC5C-734B-490C-93AC-F32C5653A844}" type="presOf" srcId="{63F29B8D-ED13-4228-92E3-BED79BA7B1D8}" destId="{3DE6A1DA-473E-467A-AFCE-E5803CC56951}" srcOrd="0" destOrd="0" presId="urn:microsoft.com/office/officeart/2016/7/layout/VerticalDownArrowProcess"/>
    <dgm:cxn modelId="{CBF78871-047C-4F7A-BFAE-24F6B4B9F717}" type="presOf" srcId="{5966A42C-A850-48BD-B7C1-6DBF3B050DB9}" destId="{B7176F28-5E26-4394-9C93-6D3C98D5D403}" srcOrd="0" destOrd="1" presId="urn:microsoft.com/office/officeart/2016/7/layout/VerticalDownArrowProcess"/>
    <dgm:cxn modelId="{B62F4774-1C12-4688-9FDC-2484545376AC}" srcId="{D0DFC2A4-0520-457A-BBDF-45C94A89DB7D}" destId="{9D88DAEF-55B4-49D7-B779-5CAAC7934BDE}" srcOrd="1" destOrd="0" parTransId="{78D0D248-4D2B-4D73-B946-1F0B3B55DB7E}" sibTransId="{A50B7712-A302-4D4A-9326-40A6ED13CA89}"/>
    <dgm:cxn modelId="{803E6678-791A-4815-9E15-7CE36F6E831E}" type="presOf" srcId="{AB903719-AA3A-40F1-948C-A4BC2CF44FAA}" destId="{B7176F28-5E26-4394-9C93-6D3C98D5D403}" srcOrd="0" destOrd="2" presId="urn:microsoft.com/office/officeart/2016/7/layout/VerticalDownArrowProcess"/>
    <dgm:cxn modelId="{E8AE2C82-0CF9-406B-AB70-28F5090A15D3}" type="presOf" srcId="{9D88DAEF-55B4-49D7-B779-5CAAC7934BDE}" destId="{515047F5-220A-4372-B31E-A6AD72B8B27B}" srcOrd="0" destOrd="0" presId="urn:microsoft.com/office/officeart/2016/7/layout/VerticalDownArrowProcess"/>
    <dgm:cxn modelId="{199E9F86-45E5-4214-9799-824A9666685F}" srcId="{63F29B8D-ED13-4228-92E3-BED79BA7B1D8}" destId="{5966A42C-A850-48BD-B7C1-6DBF3B050DB9}" srcOrd="1" destOrd="0" parTransId="{F220ED74-AEE0-4F95-85C3-EE0621D01912}" sibTransId="{CA486E70-97F9-4F19-A43B-4C47BF5CE55C}"/>
    <dgm:cxn modelId="{37DB6394-DAED-4108-B339-8770CE409F1A}" srcId="{D0DFC2A4-0520-457A-BBDF-45C94A89DB7D}" destId="{63F29B8D-ED13-4228-92E3-BED79BA7B1D8}" srcOrd="0" destOrd="0" parTransId="{85D5DB8F-C3B0-4E38-9661-7690A8EFCE98}" sibTransId="{3E612A56-800E-48A5-98E4-B30386B3A5AA}"/>
    <dgm:cxn modelId="{EEF9B1A3-911D-4F69-AA4F-D897CB7C351A}" srcId="{7D970BAE-DC0A-4658-B784-4C9F4F014C62}" destId="{3355E62E-03E0-4DA4-9DCB-0E22360D750B}" srcOrd="0" destOrd="0" parTransId="{13F18816-F256-4140-8E07-EC3DC01874C7}" sibTransId="{6B8D7540-E458-4203-AC97-02B022C79524}"/>
    <dgm:cxn modelId="{2D133EBB-EFE0-4E21-8ABD-B41F99D0C980}" srcId="{63F29B8D-ED13-4228-92E3-BED79BA7B1D8}" destId="{E802936C-60B5-400B-BDDC-E3B8BC9200CE}" srcOrd="0" destOrd="0" parTransId="{98EFC629-4934-471F-9894-EFADA16A7746}" sibTransId="{F3677789-98A1-40CB-90BC-0A655778ABD5}"/>
    <dgm:cxn modelId="{2ABA6CBB-0404-4E31-A563-0637ECA3487E}" srcId="{7D970BAE-DC0A-4658-B784-4C9F4F014C62}" destId="{0D64A5E2-3A9D-455B-8C80-121106288F21}" srcOrd="2" destOrd="0" parTransId="{4EB2F1AD-6F03-47DA-B348-38848582A1BC}" sibTransId="{5D4EFE97-4F68-4D6A-8DAE-280D7987FE26}"/>
    <dgm:cxn modelId="{3DD5BAC2-92EB-490C-B409-33912B0C380E}" srcId="{63F29B8D-ED13-4228-92E3-BED79BA7B1D8}" destId="{AB903719-AA3A-40F1-948C-A4BC2CF44FAA}" srcOrd="2" destOrd="0" parTransId="{17CD2B4B-756C-417A-85FA-BD0A0870D02D}" sibTransId="{1E8CA8A7-EBC2-4DA0-B65F-91463AC15A5D}"/>
    <dgm:cxn modelId="{2EDB51CF-1E6E-4A8B-97B3-E015D855D853}" type="presOf" srcId="{E802936C-60B5-400B-BDDC-E3B8BC9200CE}" destId="{B7176F28-5E26-4394-9C93-6D3C98D5D403}" srcOrd="0" destOrd="0" presId="urn:microsoft.com/office/officeart/2016/7/layout/VerticalDownArrowProcess"/>
    <dgm:cxn modelId="{F949E3DD-0496-4F9B-B3EC-161962D72BC3}" srcId="{7D970BAE-DC0A-4658-B784-4C9F4F014C62}" destId="{16F77913-16F9-4512-88D5-8AD4AF8DD04C}" srcOrd="1" destOrd="0" parTransId="{343E5D91-6DD9-421B-BC7B-8FA5D4E26579}" sibTransId="{2E35E740-2EDC-4C96-A48C-53F3BFD88027}"/>
    <dgm:cxn modelId="{4D81EFE0-8B7E-4243-9F49-0F648B94E37F}" type="presOf" srcId="{16F77913-16F9-4512-88D5-8AD4AF8DD04C}" destId="{E865B3D6-BF37-42D6-933A-3A254C3FEDF1}" srcOrd="0" destOrd="1" presId="urn:microsoft.com/office/officeart/2016/7/layout/VerticalDownArrowProcess"/>
    <dgm:cxn modelId="{9CC9BAFA-8B90-4030-BCE4-AA1D6FC9BF25}" type="presOf" srcId="{9D88DAEF-55B4-49D7-B779-5CAAC7934BDE}" destId="{ED188275-5EB4-47C2-ACCF-0EA1A12FFBB3}" srcOrd="1" destOrd="0" presId="urn:microsoft.com/office/officeart/2016/7/layout/VerticalDownArrowProcess"/>
    <dgm:cxn modelId="{A28282FF-26E3-4EC6-A7AA-6388FE75C4E8}" type="presOf" srcId="{63F29B8D-ED13-4228-92E3-BED79BA7B1D8}" destId="{D1C76289-09EC-4DCB-B405-FE53779CA298}" srcOrd="1" destOrd="0" presId="urn:microsoft.com/office/officeart/2016/7/layout/VerticalDownArrowProcess"/>
    <dgm:cxn modelId="{F2825C38-B99A-47BB-81F4-E7743E7CD70D}" type="presParOf" srcId="{B35170B8-8566-4C7F-9F31-987CDD87E4BB}" destId="{C20750D3-38E2-40B7-BF38-DA413006B72A}" srcOrd="0" destOrd="0" presId="urn:microsoft.com/office/officeart/2016/7/layout/VerticalDownArrowProcess"/>
    <dgm:cxn modelId="{7383A577-FF75-4EBE-87F5-E0CDEAD5F202}" type="presParOf" srcId="{C20750D3-38E2-40B7-BF38-DA413006B72A}" destId="{D536A794-C8A3-4CC2-A71A-B30EDBBC0351}" srcOrd="0" destOrd="0" presId="urn:microsoft.com/office/officeart/2016/7/layout/VerticalDownArrowProcess"/>
    <dgm:cxn modelId="{74507E69-9FB3-4156-B2B3-C3562B7EEB42}" type="presParOf" srcId="{C20750D3-38E2-40B7-BF38-DA413006B72A}" destId="{E865B3D6-BF37-42D6-933A-3A254C3FEDF1}" srcOrd="1" destOrd="0" presId="urn:microsoft.com/office/officeart/2016/7/layout/VerticalDownArrowProcess"/>
    <dgm:cxn modelId="{658FF53A-0B34-4613-BE68-F212312C1D81}" type="presParOf" srcId="{B35170B8-8566-4C7F-9F31-987CDD87E4BB}" destId="{1E7001D0-402F-4901-ADAC-27E7DEB77B88}" srcOrd="1" destOrd="0" presId="urn:microsoft.com/office/officeart/2016/7/layout/VerticalDownArrowProcess"/>
    <dgm:cxn modelId="{AE58F1EF-AED8-4E73-B51B-4CFD71EA8448}" type="presParOf" srcId="{B35170B8-8566-4C7F-9F31-987CDD87E4BB}" destId="{4246F64C-750B-4CC0-94CA-808B46650C23}" srcOrd="2" destOrd="0" presId="urn:microsoft.com/office/officeart/2016/7/layout/VerticalDownArrowProcess"/>
    <dgm:cxn modelId="{AFFDE341-502D-402D-86BF-9FB424716650}" type="presParOf" srcId="{4246F64C-750B-4CC0-94CA-808B46650C23}" destId="{515047F5-220A-4372-B31E-A6AD72B8B27B}" srcOrd="0" destOrd="0" presId="urn:microsoft.com/office/officeart/2016/7/layout/VerticalDownArrowProcess"/>
    <dgm:cxn modelId="{BA15D3D2-1C8A-4DD9-AE30-4EBA14BCE23C}" type="presParOf" srcId="{4246F64C-750B-4CC0-94CA-808B46650C23}" destId="{ED188275-5EB4-47C2-ACCF-0EA1A12FFBB3}" srcOrd="1" destOrd="0" presId="urn:microsoft.com/office/officeart/2016/7/layout/VerticalDownArrowProcess"/>
    <dgm:cxn modelId="{E3B4DE24-CC22-4241-9A56-DFE2377C2D10}" type="presParOf" srcId="{4246F64C-750B-4CC0-94CA-808B46650C23}" destId="{CD90380B-94B4-4439-A00D-7AE417766C71}" srcOrd="2" destOrd="0" presId="urn:microsoft.com/office/officeart/2016/7/layout/VerticalDownArrowProcess"/>
    <dgm:cxn modelId="{DCD3B642-049C-48C7-939E-7FA929464658}" type="presParOf" srcId="{B35170B8-8566-4C7F-9F31-987CDD87E4BB}" destId="{54BD8E1C-308C-48EF-9D17-6E8C7FA0A33D}" srcOrd="3" destOrd="0" presId="urn:microsoft.com/office/officeart/2016/7/layout/VerticalDownArrowProcess"/>
    <dgm:cxn modelId="{743C56C4-A948-488C-B6CA-2E09A95E8221}" type="presParOf" srcId="{B35170B8-8566-4C7F-9F31-987CDD87E4BB}" destId="{40AEBF6A-1A7F-49D7-815B-F7A83C54282A}" srcOrd="4" destOrd="0" presId="urn:microsoft.com/office/officeart/2016/7/layout/VerticalDownArrowProcess"/>
    <dgm:cxn modelId="{FA1BDF25-788A-4EDE-B536-0119D83A0104}" type="presParOf" srcId="{40AEBF6A-1A7F-49D7-815B-F7A83C54282A}" destId="{3DE6A1DA-473E-467A-AFCE-E5803CC56951}" srcOrd="0" destOrd="0" presId="urn:microsoft.com/office/officeart/2016/7/layout/VerticalDownArrowProcess"/>
    <dgm:cxn modelId="{341E8331-6A0B-429A-8A95-19410D37EB02}" type="presParOf" srcId="{40AEBF6A-1A7F-49D7-815B-F7A83C54282A}" destId="{D1C76289-09EC-4DCB-B405-FE53779CA298}" srcOrd="1" destOrd="0" presId="urn:microsoft.com/office/officeart/2016/7/layout/VerticalDownArrowProcess"/>
    <dgm:cxn modelId="{6945A683-C2F1-4B9C-8E1C-4E458FE536D2}" type="presParOf" srcId="{40AEBF6A-1A7F-49D7-815B-F7A83C54282A}" destId="{B7176F28-5E26-4394-9C93-6D3C98D5D40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1B4CE-F823-424C-99C2-54CFD44008E5}">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51BECB-2A5F-41E2-A5EF-059E2147EB5C}">
      <dsp:nvSpPr>
        <dsp:cNvPr id="0" name=""/>
        <dsp:cNvSpPr/>
      </dsp:nvSpPr>
      <dsp:spPr>
        <a:xfrm>
          <a:off x="534102" y="1353647"/>
          <a:ext cx="971095" cy="9710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02F3A-9505-4ED6-AEBC-F1E46B0ACC34}">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100000"/>
            </a:lnSpc>
            <a:spcBef>
              <a:spcPct val="0"/>
            </a:spcBef>
            <a:spcAft>
              <a:spcPct val="35000"/>
            </a:spcAft>
            <a:buNone/>
          </a:pPr>
          <a:r>
            <a:rPr lang="en-US" sz="2200" u="sng" kern="1200" dirty="0"/>
            <a:t>If they do not:</a:t>
          </a:r>
          <a:r>
            <a:rPr lang="en-US" sz="2200" u="none" kern="1200" dirty="0"/>
            <a:t> </a:t>
          </a:r>
          <a:r>
            <a:rPr lang="en-US" sz="2200" kern="1200" dirty="0"/>
            <a:t>What is the best trimester to get vaccinated</a:t>
          </a:r>
          <a:r>
            <a:rPr lang="nl-NL" sz="2200" kern="1200" dirty="0"/>
            <a:t> + </a:t>
          </a:r>
          <a:r>
            <a:rPr lang="nl-NL" sz="2200" kern="1200" dirty="0" err="1"/>
            <a:t>What</a:t>
          </a:r>
          <a:r>
            <a:rPr lang="nl-NL" sz="2200" kern="1200" dirty="0"/>
            <a:t> are </a:t>
          </a:r>
          <a:r>
            <a:rPr lang="nl-NL" sz="2200" kern="1200" dirty="0" err="1"/>
            <a:t>the</a:t>
          </a:r>
          <a:r>
            <a:rPr lang="nl-NL" sz="2200" kern="1200" dirty="0"/>
            <a:t> benefits of </a:t>
          </a:r>
          <a:r>
            <a:rPr lang="nl-NL" sz="2200" kern="1200" dirty="0" err="1"/>
            <a:t>vaccination</a:t>
          </a:r>
          <a:r>
            <a:rPr lang="nl-NL" sz="2200" kern="1200" dirty="0"/>
            <a:t>?</a:t>
          </a:r>
          <a:endParaRPr lang="en-US" sz="2200" kern="1200" dirty="0"/>
        </a:p>
      </dsp:txBody>
      <dsp:txXfrm>
        <a:off x="2039300" y="956381"/>
        <a:ext cx="4474303" cy="1765627"/>
      </dsp:txXfrm>
    </dsp:sp>
    <dsp:sp modelId="{E7A2209F-E1D8-463C-8CE0-04A33223A58F}">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CD65D-EFBD-478B-8D28-60AB4A137DDC}">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0C666-8795-4E21-B190-2CB254666FEF}">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100000"/>
            </a:lnSpc>
            <a:spcBef>
              <a:spcPct val="0"/>
            </a:spcBef>
            <a:spcAft>
              <a:spcPct val="35000"/>
            </a:spcAft>
            <a:buNone/>
          </a:pPr>
          <a:r>
            <a:rPr lang="nl-NL" sz="2200" u="sng" kern="1200" dirty="0" err="1"/>
            <a:t>If</a:t>
          </a:r>
          <a:r>
            <a:rPr lang="nl-NL" sz="2200" u="sng" kern="1200" dirty="0"/>
            <a:t> </a:t>
          </a:r>
          <a:r>
            <a:rPr lang="nl-NL" sz="2200" u="sng" kern="1200" dirty="0" err="1"/>
            <a:t>they</a:t>
          </a:r>
          <a:r>
            <a:rPr lang="nl-NL" sz="2200" u="sng" kern="1200" dirty="0"/>
            <a:t> do:</a:t>
          </a:r>
          <a:r>
            <a:rPr lang="nl-NL" sz="2200" u="none" kern="1200" dirty="0"/>
            <a:t> </a:t>
          </a:r>
          <a:r>
            <a:rPr lang="nl-NL" sz="2200" kern="1200" dirty="0" err="1"/>
            <a:t>What</a:t>
          </a:r>
          <a:r>
            <a:rPr lang="nl-NL" sz="2200" kern="1200" dirty="0"/>
            <a:t> has </a:t>
          </a:r>
          <a:r>
            <a:rPr lang="nl-NL" sz="2200" kern="1200" dirty="0" err="1"/>
            <a:t>to</a:t>
          </a:r>
          <a:r>
            <a:rPr lang="nl-NL" sz="2200" kern="1200" dirty="0"/>
            <a:t> </a:t>
          </a:r>
          <a:r>
            <a:rPr lang="nl-NL" sz="2200" kern="1200" dirty="0" err="1"/>
            <a:t>be</a:t>
          </a:r>
          <a:r>
            <a:rPr lang="nl-NL" sz="2200" kern="1200" dirty="0"/>
            <a:t> </a:t>
          </a:r>
          <a:r>
            <a:rPr lang="nl-NL" sz="2200" kern="1200" dirty="0" err="1"/>
            <a:t>done</a:t>
          </a:r>
          <a:r>
            <a:rPr lang="nl-NL" sz="2200" kern="1200" dirty="0"/>
            <a:t> </a:t>
          </a:r>
          <a:r>
            <a:rPr lang="nl-NL" sz="2200" kern="1200" dirty="0" err="1"/>
            <a:t>to</a:t>
          </a:r>
          <a:r>
            <a:rPr lang="nl-NL" sz="2200" kern="1200" dirty="0"/>
            <a:t> </a:t>
          </a:r>
          <a:r>
            <a:rPr lang="nl-NL" sz="2200" kern="1200" dirty="0" err="1"/>
            <a:t>create</a:t>
          </a:r>
          <a:r>
            <a:rPr lang="nl-NL" sz="2200" kern="1200" dirty="0"/>
            <a:t> a safe vaccine </a:t>
          </a:r>
          <a:r>
            <a:rPr lang="nl-NL" sz="2200" kern="1200" dirty="0" err="1"/>
            <a:t>during</a:t>
          </a:r>
          <a:r>
            <a:rPr lang="nl-NL" sz="2200" kern="1200" dirty="0"/>
            <a:t> </a:t>
          </a:r>
          <a:r>
            <a:rPr lang="nl-NL" sz="2200" kern="1200" dirty="0" err="1"/>
            <a:t>pregnancy</a:t>
          </a:r>
          <a:r>
            <a:rPr lang="nl-NL" sz="2200" kern="1200" dirty="0"/>
            <a:t>?</a:t>
          </a:r>
          <a:endParaRPr lang="en-US" sz="2200" kern="1200" dirty="0"/>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937D9-D8DE-4CDB-9242-B3EFF6243A0D}">
      <dsp:nvSpPr>
        <dsp:cNvPr id="0" name=""/>
        <dsp:cNvSpPr/>
      </dsp:nvSpPr>
      <dsp:spPr>
        <a:xfrm>
          <a:off x="0" y="5053537"/>
          <a:ext cx="6513603" cy="82907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Studies published in English and Dutch were included</a:t>
          </a:r>
        </a:p>
      </dsp:txBody>
      <dsp:txXfrm>
        <a:off x="0" y="5053537"/>
        <a:ext cx="6513603" cy="829074"/>
      </dsp:txXfrm>
    </dsp:sp>
    <dsp:sp modelId="{2AAD718C-60B3-473C-8754-BE2A71FDC8B4}">
      <dsp:nvSpPr>
        <dsp:cNvPr id="0" name=""/>
        <dsp:cNvSpPr/>
      </dsp:nvSpPr>
      <dsp:spPr>
        <a:xfrm rot="10800000">
          <a:off x="0" y="3790856"/>
          <a:ext cx="6513603" cy="1275117"/>
        </a:xfrm>
        <a:prstGeom prst="upArrowCallou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Screening full text</a:t>
          </a:r>
        </a:p>
      </dsp:txBody>
      <dsp:txXfrm rot="10800000">
        <a:off x="0" y="3790856"/>
        <a:ext cx="6513603" cy="828533"/>
      </dsp:txXfrm>
    </dsp:sp>
    <dsp:sp modelId="{D53C89A8-DEF3-4C14-B4C6-E4DB061DA392}">
      <dsp:nvSpPr>
        <dsp:cNvPr id="0" name=""/>
        <dsp:cNvSpPr/>
      </dsp:nvSpPr>
      <dsp:spPr>
        <a:xfrm rot="10800000">
          <a:off x="0" y="2528175"/>
          <a:ext cx="6513603" cy="1275117"/>
        </a:xfrm>
        <a:prstGeom prst="upArrowCallou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Screening title and abstract</a:t>
          </a:r>
        </a:p>
      </dsp:txBody>
      <dsp:txXfrm rot="10800000">
        <a:off x="0" y="2528175"/>
        <a:ext cx="6513603" cy="828533"/>
      </dsp:txXfrm>
    </dsp:sp>
    <dsp:sp modelId="{09FDD418-4FFC-4BC0-B44E-9CB72CEEAFE2}">
      <dsp:nvSpPr>
        <dsp:cNvPr id="0" name=""/>
        <dsp:cNvSpPr/>
      </dsp:nvSpPr>
      <dsp:spPr>
        <a:xfrm rot="10800000">
          <a:off x="0" y="1265494"/>
          <a:ext cx="6513603" cy="1275117"/>
        </a:xfrm>
        <a:prstGeom prst="upArrowCallou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NL" sz="1900" kern="1200" dirty="0"/>
            <a:t>Search </a:t>
          </a:r>
          <a:r>
            <a:rPr lang="nl-NL" sz="1900" kern="1200" dirty="0" err="1"/>
            <a:t>terms</a:t>
          </a:r>
          <a:r>
            <a:rPr lang="nl-NL" sz="1900" kern="1200" dirty="0"/>
            <a:t>:</a:t>
          </a:r>
          <a:r>
            <a:rPr lang="en-US" sz="1900" kern="1200" dirty="0"/>
            <a:t>"influenza," "</a:t>
          </a:r>
          <a:r>
            <a:rPr lang="en-US" sz="1900" kern="1200" dirty="0" err="1"/>
            <a:t>vaccin</a:t>
          </a:r>
          <a:r>
            <a:rPr lang="en-US" sz="1900" kern="1200" dirty="0"/>
            <a:t>*," "</a:t>
          </a:r>
          <a:r>
            <a:rPr lang="en-US" sz="1900" kern="1200" dirty="0" err="1"/>
            <a:t>pregnan</a:t>
          </a:r>
          <a:r>
            <a:rPr lang="en-US" sz="1900" kern="1200" dirty="0"/>
            <a:t>*," "safe*," "adverse," "congenital," "malformation,“ "maternal“</a:t>
          </a:r>
        </a:p>
      </dsp:txBody>
      <dsp:txXfrm rot="10800000">
        <a:off x="0" y="1265494"/>
        <a:ext cx="6513603" cy="828533"/>
      </dsp:txXfrm>
    </dsp:sp>
    <dsp:sp modelId="{E3B9B7F3-A71A-4AE8-8306-2F6CC89104B2}">
      <dsp:nvSpPr>
        <dsp:cNvPr id="0" name=""/>
        <dsp:cNvSpPr/>
      </dsp:nvSpPr>
      <dsp:spPr>
        <a:xfrm rot="10800000">
          <a:off x="0" y="2813"/>
          <a:ext cx="6513603" cy="1275117"/>
        </a:xfrm>
        <a:prstGeom prst="upArrowCallou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NL" sz="1900" kern="1200" dirty="0"/>
            <a:t>Databases: </a:t>
          </a:r>
          <a:r>
            <a:rPr lang="nl-NL" sz="1900" kern="1200" dirty="0" err="1"/>
            <a:t>Pubmed</a:t>
          </a:r>
          <a:r>
            <a:rPr lang="nl-NL" sz="1900" kern="1200" dirty="0"/>
            <a:t>, Google </a:t>
          </a:r>
          <a:r>
            <a:rPr lang="nl-NL" sz="1900" kern="1200" dirty="0" err="1"/>
            <a:t>scholar</a:t>
          </a:r>
          <a:endParaRPr lang="en-US" sz="1900" kern="1200" dirty="0"/>
        </a:p>
      </dsp:txBody>
      <dsp:txXfrm rot="10800000">
        <a:off x="0" y="2813"/>
        <a:ext cx="6513603" cy="828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38645-0670-4B37-A64A-A77DA86F3B21}">
      <dsp:nvSpPr>
        <dsp:cNvPr id="0" name=""/>
        <dsp:cNvSpPr/>
      </dsp:nvSpPr>
      <dsp:spPr>
        <a:xfrm>
          <a:off x="-6655063" y="-1017693"/>
          <a:ext cx="7920812" cy="7920812"/>
        </a:xfrm>
        <a:prstGeom prst="blockArc">
          <a:avLst>
            <a:gd name="adj1" fmla="val 18900000"/>
            <a:gd name="adj2" fmla="val 2700000"/>
            <a:gd name="adj3" fmla="val 273"/>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349275-89D5-4AFE-994B-77C7C6BCE65D}">
      <dsp:nvSpPr>
        <dsp:cNvPr id="0" name=""/>
        <dsp:cNvSpPr/>
      </dsp:nvSpPr>
      <dsp:spPr>
        <a:xfrm>
          <a:off x="662317" y="452471"/>
          <a:ext cx="5767331" cy="905413"/>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672"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Types of participants: Pregnant women &amp; fetus</a:t>
          </a:r>
        </a:p>
      </dsp:txBody>
      <dsp:txXfrm>
        <a:off x="662317" y="452471"/>
        <a:ext cx="5767331" cy="905413"/>
      </dsp:txXfrm>
    </dsp:sp>
    <dsp:sp modelId="{B0C310A9-6FDA-4256-81B5-2AD2329EE075}">
      <dsp:nvSpPr>
        <dsp:cNvPr id="0" name=""/>
        <dsp:cNvSpPr/>
      </dsp:nvSpPr>
      <dsp:spPr>
        <a:xfrm>
          <a:off x="96434" y="339294"/>
          <a:ext cx="1131767" cy="113176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74466F-C6A7-4E62-A1C5-41523A7B8C3F}">
      <dsp:nvSpPr>
        <dsp:cNvPr id="0" name=""/>
        <dsp:cNvSpPr/>
      </dsp:nvSpPr>
      <dsp:spPr>
        <a:xfrm>
          <a:off x="1133286" y="1846917"/>
          <a:ext cx="5248237" cy="905413"/>
        </a:xfrm>
        <a:prstGeom prst="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672"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Types of interventions: Vaccination</a:t>
          </a:r>
        </a:p>
        <a:p>
          <a:pPr marL="0" lvl="0" indent="0" algn="l" defTabSz="844550">
            <a:lnSpc>
              <a:spcPct val="90000"/>
            </a:lnSpc>
            <a:spcBef>
              <a:spcPct val="0"/>
            </a:spcBef>
            <a:spcAft>
              <a:spcPct val="35000"/>
            </a:spcAft>
            <a:buNone/>
          </a:pPr>
          <a:r>
            <a:rPr lang="en-US" sz="1900" kern="1200" dirty="0"/>
            <a:t>  Comparator: No vaccination</a:t>
          </a:r>
        </a:p>
      </dsp:txBody>
      <dsp:txXfrm>
        <a:off x="1133286" y="1846917"/>
        <a:ext cx="5248237" cy="905413"/>
      </dsp:txXfrm>
    </dsp:sp>
    <dsp:sp modelId="{556BAED6-97F6-497A-8EEA-1CDEB0450AE2}">
      <dsp:nvSpPr>
        <dsp:cNvPr id="0" name=""/>
        <dsp:cNvSpPr/>
      </dsp:nvSpPr>
      <dsp:spPr>
        <a:xfrm>
          <a:off x="615528" y="1697651"/>
          <a:ext cx="1131767" cy="1131767"/>
        </a:xfrm>
        <a:prstGeom prst="ellipse">
          <a:avLst/>
        </a:prstGeom>
        <a:solidFill>
          <a:schemeClr val="lt1">
            <a:hueOff val="0"/>
            <a:satOff val="0"/>
            <a:lumOff val="0"/>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05FBF-C758-40CD-90B2-2BDE7017A25D}">
      <dsp:nvSpPr>
        <dsp:cNvPr id="0" name=""/>
        <dsp:cNvSpPr/>
      </dsp:nvSpPr>
      <dsp:spPr>
        <a:xfrm>
          <a:off x="1181412" y="3169184"/>
          <a:ext cx="5248237" cy="905413"/>
        </a:xfrm>
        <a:prstGeom prst="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672"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Types of studies: Clinical trials &amp; observational epidemiological study designs</a:t>
          </a:r>
        </a:p>
      </dsp:txBody>
      <dsp:txXfrm>
        <a:off x="1181412" y="3169184"/>
        <a:ext cx="5248237" cy="905413"/>
      </dsp:txXfrm>
    </dsp:sp>
    <dsp:sp modelId="{3EA62C8F-76AD-4F93-93BB-078F07999E03}">
      <dsp:nvSpPr>
        <dsp:cNvPr id="0" name=""/>
        <dsp:cNvSpPr/>
      </dsp:nvSpPr>
      <dsp:spPr>
        <a:xfrm>
          <a:off x="615528" y="3056007"/>
          <a:ext cx="1131767" cy="1131767"/>
        </a:xfrm>
        <a:prstGeom prst="ellipse">
          <a:avLst/>
        </a:prstGeom>
        <a:solidFill>
          <a:schemeClr val="lt1">
            <a:hueOff val="0"/>
            <a:satOff val="0"/>
            <a:lumOff val="0"/>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EF66C-75A4-407E-86AD-BBF25B8FEB9D}">
      <dsp:nvSpPr>
        <dsp:cNvPr id="0" name=""/>
        <dsp:cNvSpPr/>
      </dsp:nvSpPr>
      <dsp:spPr>
        <a:xfrm>
          <a:off x="662317" y="4527540"/>
          <a:ext cx="5767331" cy="905413"/>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672"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Types of outcomes: Maternal &amp; neonatal</a:t>
          </a:r>
        </a:p>
      </dsp:txBody>
      <dsp:txXfrm>
        <a:off x="662317" y="4527540"/>
        <a:ext cx="5767331" cy="905413"/>
      </dsp:txXfrm>
    </dsp:sp>
    <dsp:sp modelId="{C110FD41-6A56-4C76-9918-FA248D30810E}">
      <dsp:nvSpPr>
        <dsp:cNvPr id="0" name=""/>
        <dsp:cNvSpPr/>
      </dsp:nvSpPr>
      <dsp:spPr>
        <a:xfrm>
          <a:off x="96434" y="4414363"/>
          <a:ext cx="1131767" cy="1131767"/>
        </a:xfrm>
        <a:prstGeom prst="ellipse">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E8B6A-3CBC-4466-B5C6-F32D54C5EFB9}">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4666D-4A23-4BEF-98B2-965146BF96DC}">
      <dsp:nvSpPr>
        <dsp:cNvPr id="0" name=""/>
        <dsp:cNvSpPr/>
      </dsp:nvSpPr>
      <dsp:spPr>
        <a:xfrm>
          <a:off x="386529" y="200627"/>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DA8EE3-ECF7-47F4-BD1D-C00E74B55DC5}">
      <dsp:nvSpPr>
        <dsp:cNvPr id="0" name=""/>
        <dsp:cNvSpPr/>
      </dsp:nvSpPr>
      <dsp:spPr>
        <a:xfrm>
          <a:off x="1429899" y="2442"/>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100000"/>
            </a:lnSpc>
            <a:spcBef>
              <a:spcPct val="0"/>
            </a:spcBef>
            <a:spcAft>
              <a:spcPct val="35000"/>
            </a:spcAft>
            <a:buNone/>
          </a:pPr>
          <a:r>
            <a:rPr lang="en-US" sz="1400" kern="1200" dirty="0"/>
            <a:t>Trivalent vaccines</a:t>
          </a:r>
        </a:p>
      </dsp:txBody>
      <dsp:txXfrm>
        <a:off x="1429899" y="2442"/>
        <a:ext cx="2931121" cy="1238008"/>
      </dsp:txXfrm>
    </dsp:sp>
    <dsp:sp modelId="{363C6A8F-3CDA-4DC6-B0A1-323B3CF21A15}">
      <dsp:nvSpPr>
        <dsp:cNvPr id="0" name=""/>
        <dsp:cNvSpPr/>
      </dsp:nvSpPr>
      <dsp:spPr>
        <a:xfrm>
          <a:off x="4361021" y="2442"/>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100000"/>
            </a:lnSpc>
            <a:spcBef>
              <a:spcPct val="0"/>
            </a:spcBef>
            <a:spcAft>
              <a:spcPct val="35000"/>
            </a:spcAft>
            <a:buNone/>
          </a:pPr>
          <a:r>
            <a:rPr lang="en-US" sz="1100" kern="1200" dirty="0" err="1"/>
            <a:t>Influvac</a:t>
          </a:r>
          <a:r>
            <a:rPr lang="en-US" sz="1100" kern="1200" dirty="0"/>
            <a:t> / </a:t>
          </a:r>
          <a:r>
            <a:rPr lang="en-US" sz="1100" kern="1200" dirty="0" err="1"/>
            <a:t>Vaxigrip</a:t>
          </a:r>
          <a:endParaRPr lang="en-US" sz="1100" kern="1200" dirty="0"/>
        </a:p>
      </dsp:txBody>
      <dsp:txXfrm>
        <a:off x="4361021" y="2442"/>
        <a:ext cx="2152582" cy="1238008"/>
      </dsp:txXfrm>
    </dsp:sp>
    <dsp:sp modelId="{DC1B93D9-DABA-46C8-8B13-4F2F778FB7DC}">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33F4D-D458-4951-B215-09EE1B6B7989}">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D7F587-5190-45E4-8453-801B6689C61D}">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100000"/>
            </a:lnSpc>
            <a:spcBef>
              <a:spcPct val="0"/>
            </a:spcBef>
            <a:spcAft>
              <a:spcPct val="35000"/>
            </a:spcAft>
            <a:buNone/>
          </a:pPr>
          <a:r>
            <a:rPr lang="en-US" sz="1400" kern="1200" dirty="0"/>
            <a:t>Safe for mother and child</a:t>
          </a:r>
        </a:p>
      </dsp:txBody>
      <dsp:txXfrm>
        <a:off x="1429899" y="1549953"/>
        <a:ext cx="5083704" cy="1238008"/>
      </dsp:txXfrm>
    </dsp:sp>
    <dsp:sp modelId="{2ECFF264-380D-47EC-BB6D-A984FEA81CEA}">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6CE0A-F55A-4DEF-B308-9C1CA9AFA9BC}">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A5D291-9D98-45CB-A3D4-774E9BA0EA2A}">
      <dsp:nvSpPr>
        <dsp:cNvPr id="0" name=""/>
        <dsp:cNvSpPr/>
      </dsp:nvSpPr>
      <dsp:spPr>
        <a:xfrm>
          <a:off x="1429899" y="3097464"/>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100000"/>
            </a:lnSpc>
            <a:spcBef>
              <a:spcPct val="0"/>
            </a:spcBef>
            <a:spcAft>
              <a:spcPct val="35000"/>
            </a:spcAft>
            <a:buNone/>
          </a:pPr>
          <a:r>
            <a:rPr lang="en-US" sz="1400" kern="1200" dirty="0"/>
            <a:t>Quadrivalent vaccines</a:t>
          </a:r>
        </a:p>
      </dsp:txBody>
      <dsp:txXfrm>
        <a:off x="1429899" y="3097464"/>
        <a:ext cx="2931121" cy="1238008"/>
      </dsp:txXfrm>
    </dsp:sp>
    <dsp:sp modelId="{558AA9DE-2079-4ADA-882E-D62818711DED}">
      <dsp:nvSpPr>
        <dsp:cNvPr id="0" name=""/>
        <dsp:cNvSpPr/>
      </dsp:nvSpPr>
      <dsp:spPr>
        <a:xfrm>
          <a:off x="4361021" y="3097464"/>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100000"/>
            </a:lnSpc>
            <a:spcBef>
              <a:spcPct val="0"/>
            </a:spcBef>
            <a:spcAft>
              <a:spcPct val="35000"/>
            </a:spcAft>
            <a:buNone/>
          </a:pPr>
          <a:r>
            <a:rPr lang="en-US" sz="1100" kern="1200" dirty="0" err="1"/>
            <a:t>Fluzone</a:t>
          </a:r>
          <a:r>
            <a:rPr lang="en-US" sz="1100" kern="1200" dirty="0"/>
            <a:t> / </a:t>
          </a:r>
          <a:r>
            <a:rPr lang="en-US" sz="1100" kern="1200" dirty="0" err="1"/>
            <a:t>Fluquadri</a:t>
          </a:r>
          <a:endParaRPr lang="en-US" sz="1100" kern="1200" dirty="0"/>
        </a:p>
      </dsp:txBody>
      <dsp:txXfrm>
        <a:off x="4361021" y="3097464"/>
        <a:ext cx="2152582" cy="1238008"/>
      </dsp:txXfrm>
    </dsp:sp>
    <dsp:sp modelId="{3F46C0C4-21EB-4809-9E70-F0E89927B215}">
      <dsp:nvSpPr>
        <dsp:cNvPr id="0" name=""/>
        <dsp:cNvSpPr/>
      </dsp:nvSpPr>
      <dsp:spPr>
        <a:xfrm>
          <a:off x="0" y="4647417"/>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13BFE-30D5-4D58-A080-0419F82D9971}">
      <dsp:nvSpPr>
        <dsp:cNvPr id="0" name=""/>
        <dsp:cNvSpPr/>
      </dsp:nvSpPr>
      <dsp:spPr>
        <a:xfrm>
          <a:off x="374497" y="4923526"/>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191EC-4C74-4AE0-AEB8-4A9E8814A725}">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100000"/>
            </a:lnSpc>
            <a:spcBef>
              <a:spcPct val="0"/>
            </a:spcBef>
            <a:spcAft>
              <a:spcPct val="35000"/>
            </a:spcAft>
            <a:buNone/>
          </a:pPr>
          <a:r>
            <a:rPr lang="en-US" sz="1400" kern="1200" dirty="0"/>
            <a:t>Should be given to pregnant women only if clearly needed and following an assessment of the risks and benefits. However, there is no evidence to suggest a risk to the fetus or the pregnancy from maternal immunization with Quadrivalent vaccines</a:t>
          </a:r>
        </a:p>
      </dsp:txBody>
      <dsp:txXfrm>
        <a:off x="1429899" y="4644974"/>
        <a:ext cx="5083704"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6A794-C8A3-4CC2-A71A-B30EDBBC0351}">
      <dsp:nvSpPr>
        <dsp:cNvPr id="0" name=""/>
        <dsp:cNvSpPr/>
      </dsp:nvSpPr>
      <dsp:spPr>
        <a:xfrm>
          <a:off x="0" y="3467724"/>
          <a:ext cx="2696901" cy="11381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804" tIns="113792" rIns="191804" bIns="113792" numCol="1" spcCol="1270" anchor="ctr" anchorCtr="0">
          <a:noAutofit/>
        </a:bodyPr>
        <a:lstStyle/>
        <a:p>
          <a:pPr marL="0" lvl="0" indent="0" algn="ctr" defTabSz="711200">
            <a:lnSpc>
              <a:spcPct val="90000"/>
            </a:lnSpc>
            <a:spcBef>
              <a:spcPct val="0"/>
            </a:spcBef>
            <a:spcAft>
              <a:spcPct val="35000"/>
            </a:spcAft>
            <a:buNone/>
          </a:pPr>
          <a:r>
            <a:rPr lang="en-US" sz="1600" kern="1200"/>
            <a:t> </a:t>
          </a:r>
          <a:r>
            <a:rPr lang="en-US" sz="1600" kern="1200" dirty="0"/>
            <a:t>What is the best trimester to get vaccinated</a:t>
          </a:r>
          <a:r>
            <a:rPr lang="nl-NL" sz="1600" kern="1200" dirty="0"/>
            <a:t> + </a:t>
          </a:r>
          <a:r>
            <a:rPr lang="nl-NL" sz="1600" kern="1200" dirty="0" err="1"/>
            <a:t>What</a:t>
          </a:r>
          <a:r>
            <a:rPr lang="nl-NL" sz="1600" kern="1200" dirty="0"/>
            <a:t> are </a:t>
          </a:r>
          <a:r>
            <a:rPr lang="nl-NL" sz="1600" kern="1200" dirty="0" err="1"/>
            <a:t>the</a:t>
          </a:r>
          <a:r>
            <a:rPr lang="nl-NL" sz="1600" kern="1200" dirty="0"/>
            <a:t> benefits of </a:t>
          </a:r>
          <a:r>
            <a:rPr lang="nl-NL" sz="1600" kern="1200" dirty="0" err="1"/>
            <a:t>vaccination</a:t>
          </a:r>
          <a:r>
            <a:rPr lang="nl-NL" sz="1600" kern="1200" dirty="0"/>
            <a:t>?</a:t>
          </a:r>
          <a:endParaRPr lang="en-US" sz="1600" kern="1200" dirty="0"/>
        </a:p>
      </dsp:txBody>
      <dsp:txXfrm>
        <a:off x="0" y="3467724"/>
        <a:ext cx="2696901" cy="1138184"/>
      </dsp:txXfrm>
    </dsp:sp>
    <dsp:sp modelId="{E865B3D6-BF37-42D6-933A-3A254C3FEDF1}">
      <dsp:nvSpPr>
        <dsp:cNvPr id="0" name=""/>
        <dsp:cNvSpPr/>
      </dsp:nvSpPr>
      <dsp:spPr>
        <a:xfrm>
          <a:off x="2696901" y="3467724"/>
          <a:ext cx="8090703" cy="113818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118" tIns="177800" rIns="164118" bIns="177800" numCol="1" spcCol="1270" anchor="ctr" anchorCtr="0">
          <a:noAutofit/>
        </a:bodyPr>
        <a:lstStyle/>
        <a:p>
          <a:pPr marL="0" lvl="0" indent="0" algn="l" defTabSz="622300">
            <a:lnSpc>
              <a:spcPct val="90000"/>
            </a:lnSpc>
            <a:spcBef>
              <a:spcPct val="0"/>
            </a:spcBef>
            <a:spcAft>
              <a:spcPct val="35000"/>
            </a:spcAft>
            <a:buNone/>
          </a:pPr>
          <a:r>
            <a:rPr lang="en-US" sz="1400" kern="1200"/>
            <a:t>Third trimester vaccination best for mother &amp; infant</a:t>
          </a:r>
        </a:p>
        <a:p>
          <a:pPr marL="0" lvl="0" indent="0" algn="l" defTabSz="622300">
            <a:lnSpc>
              <a:spcPct val="90000"/>
            </a:lnSpc>
            <a:spcBef>
              <a:spcPct val="0"/>
            </a:spcBef>
            <a:spcAft>
              <a:spcPct val="35000"/>
            </a:spcAft>
            <a:buNone/>
          </a:pPr>
          <a:r>
            <a:rPr lang="en-US" sz="1400" kern="1200" dirty="0"/>
            <a:t>Benefits are decreased risk for maternal &amp; neonatal influenza</a:t>
          </a:r>
        </a:p>
        <a:p>
          <a:pPr marL="0" lvl="0" indent="0" algn="l" defTabSz="622300">
            <a:lnSpc>
              <a:spcPct val="90000"/>
            </a:lnSpc>
            <a:spcBef>
              <a:spcPct val="0"/>
            </a:spcBef>
            <a:spcAft>
              <a:spcPct val="35000"/>
            </a:spcAft>
            <a:buNone/>
          </a:pPr>
          <a:r>
            <a:rPr lang="en-US" sz="1400" kern="1200" dirty="0"/>
            <a:t>Vaccinating all pregnant women aged 18 – 44 years old would result in $50,- savings per women</a:t>
          </a:r>
        </a:p>
      </dsp:txBody>
      <dsp:txXfrm>
        <a:off x="2696901" y="3467724"/>
        <a:ext cx="8090703" cy="1138184"/>
      </dsp:txXfrm>
    </dsp:sp>
    <dsp:sp modelId="{515047F5-220A-4372-B31E-A6AD72B8B27B}">
      <dsp:nvSpPr>
        <dsp:cNvPr id="0" name=""/>
        <dsp:cNvSpPr/>
      </dsp:nvSpPr>
      <dsp:spPr>
        <a:xfrm rot="10800000">
          <a:off x="13" y="1745840"/>
          <a:ext cx="2696901" cy="1137843"/>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804" tIns="113792" rIns="191804" bIns="113792" numCol="1" spcCol="1270" anchor="ctr" anchorCtr="0">
          <a:noAutofit/>
        </a:bodyPr>
        <a:lstStyle/>
        <a:p>
          <a:pPr marL="0" lvl="0" indent="0" algn="ctr" defTabSz="711200">
            <a:lnSpc>
              <a:spcPct val="90000"/>
            </a:lnSpc>
            <a:spcBef>
              <a:spcPct val="0"/>
            </a:spcBef>
            <a:spcAft>
              <a:spcPct val="35000"/>
            </a:spcAft>
            <a:buNone/>
          </a:pPr>
          <a:r>
            <a:rPr lang="en-US" sz="1600" u="sng" kern="1200" dirty="0"/>
            <a:t>They do not!</a:t>
          </a:r>
          <a:endParaRPr lang="en-US" sz="1600" kern="1200" dirty="0"/>
        </a:p>
      </dsp:txBody>
      <dsp:txXfrm rot="10800000">
        <a:off x="13" y="1745840"/>
        <a:ext cx="2696901" cy="739336"/>
      </dsp:txXfrm>
    </dsp:sp>
    <dsp:sp modelId="{ED188275-5EB4-47C2-ACCF-0EA1A12FFBB3}">
      <dsp:nvSpPr>
        <dsp:cNvPr id="0" name=""/>
        <dsp:cNvSpPr/>
      </dsp:nvSpPr>
      <dsp:spPr>
        <a:xfrm rot="10800000">
          <a:off x="13" y="1745840"/>
          <a:ext cx="2696901" cy="1750527"/>
        </a:xfrm>
        <a:prstGeom prst="upArrowCallout">
          <a:avLst>
            <a:gd name="adj1" fmla="val 5000"/>
            <a:gd name="adj2" fmla="val 10000"/>
            <a:gd name="adj3" fmla="val 15000"/>
            <a:gd name="adj4" fmla="val 64977"/>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804" tIns="113792" rIns="191804" bIns="113792" numCol="1" spcCol="1270" anchor="ctr" anchorCtr="0">
          <a:noAutofit/>
        </a:bodyPr>
        <a:lstStyle/>
        <a:p>
          <a:pPr marL="0" lvl="0" indent="0" algn="ctr" defTabSz="711200">
            <a:lnSpc>
              <a:spcPct val="90000"/>
            </a:lnSpc>
            <a:spcBef>
              <a:spcPct val="0"/>
            </a:spcBef>
            <a:spcAft>
              <a:spcPct val="35000"/>
            </a:spcAft>
            <a:buNone/>
          </a:pPr>
          <a:r>
            <a:rPr lang="en-US" sz="1600" u="sng" kern="1200" dirty="0"/>
            <a:t>They do not!</a:t>
          </a:r>
          <a:endParaRPr lang="en-US" sz="1600" kern="1200" dirty="0"/>
        </a:p>
      </dsp:txBody>
      <dsp:txXfrm rot="10800000">
        <a:off x="13" y="1745840"/>
        <a:ext cx="2696901" cy="739336"/>
      </dsp:txXfrm>
    </dsp:sp>
    <dsp:sp modelId="{CD90380B-94B4-4439-A00D-7AE417766C71}">
      <dsp:nvSpPr>
        <dsp:cNvPr id="0" name=""/>
        <dsp:cNvSpPr/>
      </dsp:nvSpPr>
      <dsp:spPr>
        <a:xfrm>
          <a:off x="3784898" y="1927457"/>
          <a:ext cx="6886968" cy="689726"/>
        </a:xfrm>
        <a:prstGeom prst="rect">
          <a:avLst/>
        </a:prstGeom>
        <a:solidFill>
          <a:schemeClr val="lt1"/>
        </a:solidFill>
        <a:ln w="12700" cap="flat" cmpd="sng" algn="ctr">
          <a:solidFill>
            <a:schemeClr val="bg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D1C76289-09EC-4DCB-B405-FE53779CA298}">
      <dsp:nvSpPr>
        <dsp:cNvPr id="0" name=""/>
        <dsp:cNvSpPr/>
      </dsp:nvSpPr>
      <dsp:spPr>
        <a:xfrm rot="10800000">
          <a:off x="11596" y="0"/>
          <a:ext cx="2696901" cy="1750527"/>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804" tIns="113792" rIns="191804"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Do the safety concerns justify low vaccination rates in pregnant women?</a:t>
          </a:r>
        </a:p>
      </dsp:txBody>
      <dsp:txXfrm rot="-10800000">
        <a:off x="11596" y="0"/>
        <a:ext cx="2696901" cy="1137843"/>
      </dsp:txXfrm>
    </dsp:sp>
    <dsp:sp modelId="{B7176F28-5E26-4394-9C93-6D3C98D5D403}">
      <dsp:nvSpPr>
        <dsp:cNvPr id="0" name=""/>
        <dsp:cNvSpPr/>
      </dsp:nvSpPr>
      <dsp:spPr>
        <a:xfrm>
          <a:off x="2696901" y="814"/>
          <a:ext cx="8090703" cy="113784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4118" tIns="177800" rIns="164118" bIns="177800" numCol="1" spcCol="1270" anchor="ctr" anchorCtr="0">
          <a:noAutofit/>
        </a:bodyPr>
        <a:lstStyle/>
        <a:p>
          <a:pPr marL="0" lvl="0" indent="0" algn="l" defTabSz="622300">
            <a:lnSpc>
              <a:spcPct val="90000"/>
            </a:lnSpc>
            <a:spcBef>
              <a:spcPct val="0"/>
            </a:spcBef>
            <a:spcAft>
              <a:spcPct val="35000"/>
            </a:spcAft>
            <a:buNone/>
          </a:pPr>
          <a:r>
            <a:rPr lang="en-US" sz="1400" kern="1200" dirty="0"/>
            <a:t>No increased risk for maternal complications</a:t>
          </a:r>
        </a:p>
        <a:p>
          <a:pPr marL="0" lvl="0" indent="0" algn="l" defTabSz="622300">
            <a:lnSpc>
              <a:spcPct val="90000"/>
            </a:lnSpc>
            <a:spcBef>
              <a:spcPct val="0"/>
            </a:spcBef>
            <a:spcAft>
              <a:spcPct val="35000"/>
            </a:spcAft>
            <a:buNone/>
          </a:pPr>
          <a:r>
            <a:rPr lang="en-US" sz="1400" kern="1200" dirty="0"/>
            <a:t>No increased risk for adverse events in adjuvant containing vaccines</a:t>
          </a:r>
        </a:p>
        <a:p>
          <a:pPr marL="0" lvl="0" indent="0" algn="l" defTabSz="622300">
            <a:lnSpc>
              <a:spcPct val="90000"/>
            </a:lnSpc>
            <a:spcBef>
              <a:spcPct val="0"/>
            </a:spcBef>
            <a:spcAft>
              <a:spcPct val="35000"/>
            </a:spcAft>
            <a:buNone/>
          </a:pPr>
          <a:r>
            <a:rPr lang="en-US" sz="1400" kern="1200" dirty="0"/>
            <a:t>No increased risk for adverse event in neonates</a:t>
          </a:r>
        </a:p>
      </dsp:txBody>
      <dsp:txXfrm>
        <a:off x="2696901" y="814"/>
        <a:ext cx="8090703" cy="11378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ECFD9-F087-446E-96C5-C130CB28A944}" type="datetimeFigureOut">
              <a:rPr lang="nl-NL" smtClean="0"/>
              <a:t>8-4-2019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13C40-EBA2-4074-9A35-9EC2E9B30D95}" type="slidenum">
              <a:rPr lang="nl-NL" smtClean="0"/>
              <a:t>‹#›</a:t>
            </a:fld>
            <a:endParaRPr lang="nl-NL"/>
          </a:p>
        </p:txBody>
      </p:sp>
    </p:spTree>
    <p:extLst>
      <p:ext uri="{BB962C8B-B14F-4D97-AF65-F5344CB8AC3E}">
        <p14:creationId xmlns:p14="http://schemas.microsoft.com/office/powerpoint/2010/main" val="28880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proxy-ub.rug.nl/topics/medicine-and-dentistry/immuniz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ciencedirect-com.proxy-ub.rug.nl/topics/medicine-and-dentistry/odds-ratio"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vidsp-tx-ovid-com.proxy-ub.rug.nl/sp-3.33.0b/ovidweb.cgi?QS2=434f4e1a73d37e8cf5d3d7f4c06fe8b4fba597c51e6519374a77557a1c01e9fefc6a6f8296396759146a148d9756653902d8694deb78bb2f26e8d7900ca418ef77e4bbf701a138969b6590ef8b2a363aab7a3f6be7cc4453b0d0ac65bb4d1e30adc99a1648195234623d0f0e91e51759c3528493c7a90517858a21fc339da2a9d7d4c5e7479ba0fe3b5e73ad1232a831fe28bd012c1d148a1f501e0672a20a3a30fa17b8e1a22ed3b0580071fad1179894cba87381d328b655b587998520ab0c371ed833c7915a9f264f3e1a837e304bff6e5dcf62d46f7c730e0d69d91ef9b0fd5771bbfe586d1cea03d92b4678451aefe7daef56f42fc8f9f2ab30b262664c640289698f3ea594#FF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april 9 uur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63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licensed and age-appropriate IIV or RIV4 may be used. Although there is a lot of experience with the use of IIV3s during pregnancy. There is less experience with more recently licensed IIV products; quadrivalent and adjuvanted vaccines during pregnancy. Data are limited to reports of pregnancies occurring incidentally during clinical trials, VAERS reports, and pregnancy registry reports.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vaccine is available in whole, split (chemically disrupted) and subunit (purified surface glycoproteins) formulations, which are administered intramuscularly or subcutaneously. Whole influenza vaccine is more immunogenic and also is associated with more frequent side reactions.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LAIV4 should not be used during pregnancy. The goal of live, attenuated vaccination is to induce a systemic immune response that more closely resembles the immune response observed after natural infection. Live, attenuated influenza vaccines induce broad mucosal and systemic responses.  However, immunocompromised individuals such as pregnant women are at risk for unregulated pathogen replication followed by severe to fatal infection and cannot receive live attenuated vaccines</a:t>
            </a:r>
            <a:endParaRPr lang="nl-NL"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r>
              <a:rPr lang="nl-NL" dirty="0"/>
              <a:t>https://www.ncbi.nlm.nih.gov/pmc/articles/PMC6107316/pdf/rr6703a1.pdf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6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Figure (2018)</a:t>
            </a:r>
          </a:p>
          <a:p>
            <a:r>
              <a:rPr lang="en-US" sz="1200" kern="1200" dirty="0">
                <a:solidFill>
                  <a:schemeClr val="tx1"/>
                </a:solidFill>
                <a:effectLst/>
                <a:latin typeface="+mn-lt"/>
                <a:ea typeface="+mn-ea"/>
                <a:cs typeface="+mn-cs"/>
              </a:rPr>
              <a:t>Vaccine viruses included in the 2018–19 U.S. trivalent influenza vaccines will be (H1N1) pdm09–like virus, (H3N2)-like virus, and a B/Colorado/06/2017–like virus (Victoria lineage).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However, licensed trivalent seasonal influenza vaccines contain antigens from only a single influenza B virus and thus provide limited immunity against circulating influenza B strains of the lineage not present in the vaccine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Quadrivalent influenza vaccines will contain these three viruses and an additional influenza B vaccine virus, a B/Phuket/3073/2013–like virus (Yamagata lineage).</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Influenza B causes mortality in all age groups, it appears to be a disproportionate cause of pediatric influenza deaths. Influenza B was responsible for 22–44% of reported influenza deaths in children 0–18 y of age each season</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Predictions about which B lineage will predominate in an influenza season have been no better than chance alone, correct in only 5 of the 10 seasons from 2001 to 2011. Consequently, seasonal influenza vaccines could be improved by inclusion of influenza B strains of both lineages. The resulting quadrivalent influenza vaccines would allow influenza vaccinations to respond more effectively to current global influenza epidemiology. </a:t>
            </a:r>
            <a:endParaRPr lang="nl-NL" sz="1200" kern="1200" dirty="0">
              <a:solidFill>
                <a:schemeClr val="tx1"/>
              </a:solidFill>
              <a:effectLst/>
              <a:latin typeface="+mn-lt"/>
              <a:ea typeface="+mn-ea"/>
              <a:cs typeface="+mn-cs"/>
            </a:endParaRPr>
          </a:p>
          <a:p>
            <a:endParaRPr lang="nl-NL" dirty="0"/>
          </a:p>
          <a:p>
            <a:r>
              <a:rPr lang="nl-NL" dirty="0"/>
              <a:t>https://www-tandfonline-com.proxy-ub.rug.nl/doi/full/10.4161/hv.8.1.17623?mobileUi=0&amp;</a:t>
            </a:r>
          </a:p>
          <a:p>
            <a:r>
              <a:rPr lang="nl-NL" dirty="0" err="1"/>
              <a:t>Figure</a:t>
            </a:r>
            <a:r>
              <a:rPr lang="nl-NL" dirty="0"/>
              <a:t>: https://www-ncbi-nlm-nih-gov.proxy-ub.rug.nl/pmc/articles/PMC5840921/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29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Geïnactiveerde influenza vaccins kunnen gebruikt worden in alle stadia van de zwangerschap. Betreffende de veiligheid zijn meer gegevens beschikbaar voor het tweede en derde trimester, in vergelijking met het eerste trimester; echter, gegevens van het wereldwijde gebruik van influenza vaccin wijzen erop dat er geen negatieve effecten op de foetus en de moeder zijn toe te schrijven aan het vaccin.</a:t>
            </a:r>
            <a:endParaRPr lang="en-US" dirty="0"/>
          </a:p>
          <a:p>
            <a:endParaRPr lang="en-US" dirty="0"/>
          </a:p>
          <a:p>
            <a:endParaRPr lang="en-US" dirty="0"/>
          </a:p>
          <a:p>
            <a:r>
              <a:rPr lang="en-US" dirty="0"/>
              <a:t>Animal reproductive studies have not been conducted with FLUZONE® Quadrivalent. It is also not known whether FLUZONE® Quadrivalent can cause fetal harm when administered to a pregnant woman or can affect reproduction capacity. Data on the use of this vaccine in pregnant women are limited. FLUZONE® Quadrivalent should be given to pregnant women only if clearly needed and following an assessment of the risks and benefits. However, there is no evidence to suggest a risk to the fetus or the pregnancy from maternal immunization with FLUZONE® Quadrivalent. (2) NACI states that influenza vaccination is recommended for pregnant women</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77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analyzed medical and vaccination records from the Kaiser Permanente Southern California (KPSC) records and from the Kaiser </a:t>
            </a:r>
            <a:r>
              <a:rPr lang="en-US" sz="1200" b="0" i="0" u="none" strike="noStrike" kern="1200" dirty="0">
                <a:solidFill>
                  <a:schemeClr val="tx1"/>
                </a:solidFill>
                <a:effectLst/>
                <a:latin typeface="+mn-lt"/>
                <a:ea typeface="+mn-ea"/>
                <a:cs typeface="+mn-cs"/>
                <a:hlinkClick r:id="rId3" tooltip="Learn more about Immunization"/>
              </a:rPr>
              <a:t>Immunization</a:t>
            </a:r>
            <a:r>
              <a:rPr lang="en-US" sz="1200" b="0" i="0" kern="1200" dirty="0">
                <a:solidFill>
                  <a:schemeClr val="tx1"/>
                </a:solidFill>
                <a:effectLst/>
                <a:latin typeface="+mn-lt"/>
                <a:ea typeface="+mn-ea"/>
                <a:cs typeface="+mn-cs"/>
              </a:rPr>
              <a:t> Tracking System (2008–2016). The study included women who were pregnant with singletons during the influenza season. </a:t>
            </a:r>
            <a:r>
              <a:rPr lang="en-US" sz="1200" b="0" i="0" u="none" strike="noStrike" kern="1200" dirty="0">
                <a:solidFill>
                  <a:schemeClr val="tx1"/>
                </a:solidFill>
                <a:effectLst/>
                <a:latin typeface="+mn-lt"/>
                <a:ea typeface="+mn-ea"/>
                <a:cs typeface="+mn-cs"/>
                <a:hlinkClick r:id="rId4" tooltip="Learn more about Odds Ratio"/>
              </a:rPr>
              <a:t>Odds ratios</a:t>
            </a:r>
            <a:r>
              <a:rPr lang="en-US" sz="1200" b="0" i="0" kern="1200" dirty="0">
                <a:solidFill>
                  <a:schemeClr val="tx1"/>
                </a:solidFill>
                <a:effectLst/>
                <a:latin typeface="+mn-lt"/>
                <a:ea typeface="+mn-ea"/>
                <a:cs typeface="+mn-cs"/>
              </a:rPr>
              <a:t> (OR) and their 95% confidence intervals (CI) were used to quantify the associations between immunization status during pregnancy and prenatal and postnatal outcomes after adjusting for confounders.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Analysis by vaccination type revealed a total of 156 women received LAIV during pregnancy (82 during pre-pregnancy, 59 during the 1st </a:t>
            </a:r>
            <a:r>
              <a:rPr lang="en-US" sz="1200" b="0" i="0" kern="1200" dirty="0" err="1">
                <a:solidFill>
                  <a:schemeClr val="tx1"/>
                </a:solidFill>
                <a:effectLst/>
                <a:latin typeface="+mn-lt"/>
                <a:ea typeface="+mn-ea"/>
                <a:cs typeface="+mn-cs"/>
              </a:rPr>
              <a:t>rimester</a:t>
            </a:r>
            <a:r>
              <a:rPr lang="en-US" sz="1200" b="0" i="0" kern="1200" dirty="0">
                <a:solidFill>
                  <a:schemeClr val="tx1"/>
                </a:solidFill>
                <a:effectLst/>
                <a:latin typeface="+mn-lt"/>
                <a:ea typeface="+mn-ea"/>
                <a:cs typeface="+mn-cs"/>
              </a:rPr>
              <a:t>, 13 during the 2nd trimester, and 2 during 3rd the trimester) and a total of 130,840 women received IIV mostly IIV3 during pregnancy (9216 during pre-pregnancy, 42,191 during the 1st trimester, 40,810 during the 2nd trimester, and 38,623 during the 3rd trimester). </a:t>
            </a:r>
            <a:endParaRPr lang="en-US" dirty="0"/>
          </a:p>
          <a:p>
            <a:endParaRPr lang="en-US" sz="1200" b="0" i="0" kern="1200" dirty="0">
              <a:solidFill>
                <a:schemeClr val="tx1"/>
              </a:solidFill>
              <a:effectLst/>
              <a:latin typeface="+mn-lt"/>
              <a:ea typeface="+mn-ea"/>
              <a:cs typeface="+mn-cs"/>
            </a:endParaRPr>
          </a:p>
          <a:p>
            <a:r>
              <a:rPr lang="en-US" dirty="0"/>
              <a:t>We found no evidence of getting vaccinated against seasonal influenza during pregnancy and adverse prenatal risk. In contrast, vaccination against seasonal influenza during pregnancy was associated with reduced risk of maternal fever (OR: 0.40, 95% CI: 0.35, 0.45), preeclampsia/eclampsia (OR: 0.93, 95% CI: 0.90, 0.96), placental abruption (OR: 0.89, 95% CI: 0.82, 0.96) compared to no vaccination. </a:t>
            </a:r>
          </a:p>
          <a:p>
            <a:endParaRPr lang="en-US" dirty="0"/>
          </a:p>
          <a:p>
            <a:r>
              <a:rPr lang="en-US" dirty="0"/>
              <a:t>In a crude analysis, influenza vaccination during pregnancy was associated with slightly increased risk of chorioamnionitis, but the association was not statistically significant after adjusting for potential confounding factors.</a:t>
            </a:r>
          </a:p>
          <a:p>
            <a:endParaRPr lang="en-US" dirty="0"/>
          </a:p>
          <a:p>
            <a:r>
              <a:rPr lang="en-US" dirty="0"/>
              <a:t>So from this we can conclude, vaccination is safe for the mother. </a:t>
            </a:r>
          </a:p>
          <a:p>
            <a:endParaRPr lang="en-US" dirty="0"/>
          </a:p>
          <a:p>
            <a:endParaRPr lang="en-US" dirty="0"/>
          </a:p>
          <a:p>
            <a:r>
              <a:rPr lang="en-US" dirty="0"/>
              <a:t>Chorioamnionitis is an inflammation of the fetal membranes due to a bacterial infection. </a:t>
            </a:r>
            <a:r>
              <a:rPr lang="nl-NL" sz="1200" b="0" i="0" kern="1200" dirty="0" err="1">
                <a:solidFill>
                  <a:schemeClr val="tx1"/>
                </a:solidFill>
                <a:effectLst/>
                <a:latin typeface="+mn-lt"/>
                <a:ea typeface="+mn-ea"/>
                <a:cs typeface="+mn-cs"/>
              </a:rPr>
              <a:t>Chorioamnionitis</a:t>
            </a:r>
            <a:r>
              <a:rPr lang="nl-NL" sz="1200" b="0" i="0" kern="1200" dirty="0">
                <a:solidFill>
                  <a:schemeClr val="tx1"/>
                </a:solidFill>
                <a:effectLst/>
                <a:latin typeface="+mn-lt"/>
                <a:ea typeface="+mn-ea"/>
                <a:cs typeface="+mn-cs"/>
              </a:rPr>
              <a:t> kan leiden tot ernstige infecties bij de moeder met de risico's van sepsis, abnormale bloedingen en de toekomst onvruchtbaarheid, evenals infecties in de pasgeboren baby.</a:t>
            </a:r>
            <a:endParaRPr lang="en-US" dirty="0"/>
          </a:p>
          <a:p>
            <a:r>
              <a:rPr lang="nl-NL" dirty="0"/>
              <a:t>https://www-sciencedirect-com.proxy-ub.rug.nl/science/article/pii/S0264410X19302142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22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substantially less experience with more recently licensed IIV products quadrivalent vaccines during pregnancy as compared with previously available products. Also for RIV data are limited to reports of pregnancies occurring incidentally during clinical trials, VAERS reports, and pregnancy registry reports.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identified 36 reports of pregnant women who received IIV4 with a median age of 32 years (range 15–42 years); 34 received IIV4 alone. Twenty-three reports specified the trimester of pregnancy: nine in first trimester, nine in second trimester, and five in the third trimester. Three reports described an AE related to pregnancy: spontaneous abortion, uterine bleeding, and trisomy (one report each). Twelve reports described AEs that were not directly related to the pregnancy, e.g. injection site reactions, allergic reactions, and musculoskeletal symptoms. Twenty-one reports did not describe an AE.</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(Vaccine Adverse Event Reporting System) VAERS data did not identify any safety concerns with regard to IIV4 vaccination in pregnancy. </a:t>
            </a:r>
            <a:endParaRPr lang="nl-NL" sz="1200" kern="1200" dirty="0">
              <a:solidFill>
                <a:schemeClr val="tx1"/>
              </a:solidFill>
              <a:effectLst/>
              <a:latin typeface="+mn-lt"/>
              <a:ea typeface="+mn-ea"/>
              <a:cs typeface="+mn-cs"/>
            </a:endParaRPr>
          </a:p>
          <a:p>
            <a:endParaRPr lang="en-US" dirty="0"/>
          </a:p>
          <a:p>
            <a:r>
              <a:rPr lang="nl-NL" dirty="0"/>
              <a:t>https://www-sciencedirect-com.proxy-ub.rug.nl/science/article/pii/S0264410X16300317#tbl0005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75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RIV4 had comparable safety and immunogenicity to IIV4. Quadrivalent recombinant inactivated vaccine (RIV4) can be used during pregnancy.‍ However, experience with the use of RIVs in pregnant women 18 years and older is limited because RIVs have been available only since the 2013–2014 influenza season. </a:t>
            </a:r>
            <a:endParaRPr lang="nl-NL" sz="1200" kern="1200" dirty="0">
              <a:solidFill>
                <a:schemeClr val="tx1"/>
              </a:solidFill>
              <a:effectLst/>
              <a:latin typeface="+mn-lt"/>
              <a:ea typeface="+mn-ea"/>
              <a:cs typeface="+mn-cs"/>
            </a:endParaRPr>
          </a:p>
          <a:p>
            <a:endParaRPr lang="nl-NL" dirty="0"/>
          </a:p>
          <a:p>
            <a:r>
              <a:rPr lang="nl-NL" dirty="0"/>
              <a:t>https://pediatrics-aappublications-org.proxy-ub.rug.nl/content/pediatrics/142/Supplement_4/S273.2.full.pdf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4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Adjuvants are substances added to vaccines to boost the immune response and potentially provide longer-lasting and broader protection against antigenically drifted viruses. However, there are some theoretical concerns about the use of adjuvants in pregnancy.</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56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pregnancy there are alterations of the immune system that occur to make sure fetal and placental growth can take place without triggering rejection of paternally derived antigens.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 it is thought that adjuvanted vaccines that elicit a immune response might affect pregnancy.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aluminum salts are the most common adjuvants. Available data on the use of aluminum-based adjuvants during pregnancy are reassuring, giving no increased risk of adverse pregnancy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Newer adjuvants have been developed more recently and include the oil-in-water emulsions such as AS03 and MF59. Although the safety of these newer adjuvanted vaccines in pregnancy has not been well studied in clinical trials, the 2009 H1N1 influenza pandemic offered a rare opportunity to evaluate adjuvanted vaccines in pregnancy because many European countries used adjuvanted 2009 H1N1 vaccines to vaccinate large numbers of pregnant women.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Subgroup analysis of studies using adjuvanted or unadjuvanted influenza vaccines. Forest plot for congenital anomalies associated with any-trimester influenza immunization. </a:t>
            </a:r>
            <a:endParaRPr lang="nl-NL" dirty="0"/>
          </a:p>
          <a:p>
            <a:r>
              <a:rPr lang="en-US" sz="1200" b="0" i="0" kern="1200" dirty="0">
                <a:solidFill>
                  <a:schemeClr val="tx1"/>
                </a:solidFill>
                <a:effectLst/>
                <a:latin typeface="+mn-lt"/>
                <a:ea typeface="+mn-ea"/>
                <a:cs typeface="+mn-cs"/>
              </a:rPr>
              <a:t>Neither adjuvanted (OR 1.06, 0.95-1.20; five studies; I</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=18.8) nor unadjuvanted vaccines (OR 0.89, 0.75-1.04; seven studies; I</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=22.6) were statistically associated with congenital malformations (</a:t>
            </a:r>
            <a:r>
              <a:rPr lang="en-US" sz="1200" b="0" i="0" u="none" strike="noStrike" kern="1200" dirty="0">
                <a:solidFill>
                  <a:schemeClr val="tx1"/>
                </a:solidFill>
                <a:effectLst/>
                <a:latin typeface="+mn-lt"/>
                <a:ea typeface="+mn-ea"/>
                <a:cs typeface="+mn-cs"/>
                <a:hlinkClick r:id="rId3"/>
              </a:rPr>
              <a:t>Fig. 3</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In subgroup analysis based on the adjustment of confounding bias, any-trimester vaccination did not increase the risk for congenital defects in studies that controlled for confounders (OR 1.07, 0.98-1.18; seven studies; I</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=0) and was protective in studies not addressing confounding (OR 0.87, 0.79-0.96; eight studies; I</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=0) </a:t>
            </a:r>
          </a:p>
          <a:p>
            <a:endParaRPr lang="nl-NL" dirty="0"/>
          </a:p>
          <a:p>
            <a:r>
              <a:rPr lang="nl-NL" dirty="0"/>
              <a:t>https://ovidsp-tx-ovid-com.proxy-ub.rug.nl/sp-3.33.0b/ovidweb.cgi?QS2=434f4e1a73d37e8cf5d3d7f4c06fe8b4fba597c51e6519374a77557a1c01e9fefc6a6f8296396759146a148d9756653902d8694deb78bb2f26e8d7900ca418ef77e4bbf701a138969b6590ef8b2a363aab7a3f6be7cc4453b0d0ac65bb4d1e30adc99a1648195234623d0f0e91e51759c3528493c7a90517858a21fc339da2a9d7d4c5e7479ba0fe3b5e73ad1232a831fe28bd012c1d148a1f501e0672a20a3a30fa17b8e1a22ed3b0580071fad1179894cba87381d328b655b587998520ab0c371ed833c7915a9f264f3e1a837e304bff6e5dcf62d46f7c730e0d69d91ef9b0fd5771bbfe586d1cea03d92b4678451aefe7daef56f42fc8f9f2ab30b262664c640289698f3ea594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95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Fetal death outcomes were reported in these 13 studies. Only weeks 25 to 42 were included in the fetal death analysis.</a:t>
            </a:r>
          </a:p>
          <a:p>
            <a:endParaRPr lang="en-US" dirty="0"/>
          </a:p>
          <a:p>
            <a:r>
              <a:rPr lang="en-US" dirty="0"/>
              <a:t>These Mono studies had a point estimate below one and a precise confidence interval. Two studies had confidence intervals that implied a statistically significant reduction in fetal death. </a:t>
            </a:r>
          </a:p>
          <a:p>
            <a:r>
              <a:rPr lang="en-US" dirty="0"/>
              <a:t>Of the Sheffield studies, the also implied a statistically significant reduction in fetal death. Remaining studies with both trivalent and monovalent influenza vaccines consisted of small cohorts with point estimates below or close to the null value with wide imprecise confidence intervals with upper 95% intervals above</a:t>
            </a:r>
          </a:p>
          <a:p>
            <a:endParaRPr lang="en-US" dirty="0"/>
          </a:p>
          <a:p>
            <a:r>
              <a:rPr lang="en-US" strike="sngStrike" dirty="0"/>
              <a:t>Monovalent influenza A (H1N1) 2009 vaccines were exclusively investigated in nine studies [12–15,17,18,21,24,26]. In four studies the vaccines contained an ASO3 adjuvant [14,15,17,18]. </a:t>
            </a:r>
          </a:p>
          <a:p>
            <a:r>
              <a:rPr lang="en-US" strike="sngStrike" dirty="0"/>
              <a:t>Three of these consisted of large population wide samples which had point estimates below one and precise confidence intervals [14,15,17], and one had confidence intervals that implied a statistically significant reduction in fetal death [17]. The remaining study conducted in the UK had a point estimate above one with imprecise confidence intervals that crossed the null value [18].</a:t>
            </a:r>
          </a:p>
          <a:p>
            <a:endParaRPr lang="en-US" dirty="0"/>
          </a:p>
          <a:p>
            <a:r>
              <a:rPr lang="en-US" strike="sngStrike" dirty="0"/>
              <a:t>Monovalent influenza A (H1N1) 2009 subunit vaccine with MF59 adjuvant was investigated in two studies and one had a point estimate below the null value with precise confidence intervals [21]. The other study with a smaller sample size had a point estimate above one and imprecise confidence intervals that crossed the null value [12]. </a:t>
            </a:r>
          </a:p>
          <a:p>
            <a:endParaRPr lang="en-US" strike="sngStrike" dirty="0"/>
          </a:p>
          <a:p>
            <a:r>
              <a:rPr lang="en-US" strike="sngStrike" dirty="0"/>
              <a:t>Both studies that investigated a non-adjuvanted vaccine were statistically imprecise with point estimates below the null value [24,26]. </a:t>
            </a:r>
          </a:p>
          <a:p>
            <a:endParaRPr lang="en-US" dirty="0"/>
          </a:p>
          <a:p>
            <a:endParaRPr lang="en-US" dirty="0"/>
          </a:p>
          <a:p>
            <a:r>
              <a:rPr lang="en-US" dirty="0"/>
              <a:t> Remaining studies with both trivalent and monovalent influenza vaccines consisted of small cohorts with point estimates below or close to the null value with wide imprecise confidence intervals with upper 95% intervals above 9.75 [11,24]. </a:t>
            </a:r>
          </a:p>
          <a:p>
            <a:endParaRPr lang="en-US" dirty="0"/>
          </a:p>
          <a:p>
            <a:r>
              <a:rPr lang="en-US" dirty="0"/>
              <a:t>None of the studies indicated a statistically significant association between the vaccine and fetal death. </a:t>
            </a:r>
          </a:p>
          <a:p>
            <a:endParaRPr lang="en-US" dirty="0"/>
          </a:p>
          <a:p>
            <a:r>
              <a:rPr lang="en-US" dirty="0"/>
              <a:t>[The highest quality studies conducted analysis using time dependent exposure analysis and estimated hazard ratios [14,17,18]. The studies investigating fetal death are mostly retrospective observational studies and susceptible to selection and confounding bias. Six of the studies reported unadjusted results and have a high risk of bias [9,12,19–21,26].]</a:t>
            </a:r>
          </a:p>
          <a:p>
            <a:endParaRPr lang="en-US" dirty="0"/>
          </a:p>
          <a:p>
            <a:endParaRPr lang="nl-NL" dirty="0"/>
          </a:p>
          <a:p>
            <a:r>
              <a:rPr lang="nl-NL" dirty="0"/>
              <a:t>https://www-sciencedirect-com.proxy-ub.rug.nl/science/article/pii/S0264410X15002686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707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Qualitatively, 18 of the 19 studies showed no evidence of harmful effects: the adjusted effect estimates ranged from 0.63 to 1.20, </a:t>
            </a:r>
          </a:p>
          <a:p>
            <a:r>
              <a:rPr lang="en-US" dirty="0"/>
              <a:t>among which four studies reporting a decreased risk of preterm birth had CIs that did not include the null value. 54,60,61,64 </a:t>
            </a:r>
          </a:p>
          <a:p>
            <a:r>
              <a:rPr lang="en-US" dirty="0"/>
              <a:t>One of the 19 studies reported an increased risk of preterm birth associated with influenza vaccination. 66 </a:t>
            </a:r>
            <a:br>
              <a:rPr lang="en-US" dirty="0"/>
            </a:br>
            <a:r>
              <a:rPr lang="en-US" dirty="0"/>
              <a:t>The risk increase was large (HR = 3.28; 95% CI, 1.28–8.63); however, the CI was very wide and the authors noted that the average decrease in gestational length was 3 days, which they posited may not be of great clinical consequence.</a:t>
            </a:r>
          </a:p>
          <a:p>
            <a:endParaRPr lang="nl-NL" dirty="0"/>
          </a:p>
          <a:p>
            <a:r>
              <a:rPr lang="nl-NL" dirty="0"/>
              <a:t>https://obgyn-onlinelibrary-wiley-com.proxy-ub.rug.nl/doi/pdf/10.1111/1471-0528.12977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8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Influenza virus is a respiratory pathogen belonging to the family Orthomyxoviridae. There are currently described three types of influenza virus (A, B and C) which are distinguished by antigenic differences in two of their internal proteins, nucleoprotein (NP) and matrix protein (M). Influenza A and B viruses are the two types that most commonly cause human disease. Influenza A viruses are subdivided further into subtypes based on the surface antigens, haemagglutinin (HA) and neuraminidase (NA).</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 is the main determinant of virulence of the virus and plays an important role in the viral life cycle.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 is responsible for attachment of the virus to the sialic acid‐containing receptors on the host cell surface and also fusion between the viral and endosome membranes resulting in release of viral RNPs into the cytoplasm.</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 cleaves sialic acid and plays important roles in viral entry and release.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Immunity to infection is mediated by antibodies to the viral surface antigens, HA and NA.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Influenza is continuously undergoing antigenic change to escape the host's acquired immunity. For this reason, the influenza vaccine has to be reformulated almost every year to take account of the changing virus. </a:t>
            </a:r>
            <a:endParaRPr lang="nl-NL"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933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Congenital</a:t>
            </a:r>
            <a:r>
              <a:rPr lang="nl-NL" dirty="0"/>
              <a:t> </a:t>
            </a:r>
            <a:r>
              <a:rPr lang="nl-NL" dirty="0" err="1"/>
              <a:t>abnormality</a:t>
            </a:r>
            <a:r>
              <a:rPr lang="nl-NL" dirty="0"/>
              <a:t> </a:t>
            </a:r>
            <a:r>
              <a:rPr lang="nl-NL" dirty="0" err="1"/>
              <a:t>outcomes</a:t>
            </a:r>
            <a:r>
              <a:rPr lang="nl-NL" dirty="0"/>
              <a:t> </a:t>
            </a:r>
            <a:r>
              <a:rPr lang="nl-NL" dirty="0" err="1"/>
              <a:t>were</a:t>
            </a:r>
            <a:r>
              <a:rPr lang="nl-NL" dirty="0"/>
              <a:t> </a:t>
            </a:r>
            <a:r>
              <a:rPr lang="nl-NL" dirty="0" err="1"/>
              <a:t>included</a:t>
            </a:r>
            <a:r>
              <a:rPr lang="nl-NL" dirty="0"/>
              <a:t> </a:t>
            </a:r>
            <a:r>
              <a:rPr lang="nl-NL" dirty="0" err="1"/>
              <a:t>from</a:t>
            </a:r>
            <a:r>
              <a:rPr lang="nl-NL" dirty="0"/>
              <a:t> 12 studies [9–12,15,16,19,21,22,24,25,27]. </a:t>
            </a:r>
            <a:r>
              <a:rPr lang="nl-NL" dirty="0" err="1"/>
              <a:t>Two</a:t>
            </a:r>
            <a:r>
              <a:rPr lang="nl-NL" dirty="0"/>
              <a:t> studies </a:t>
            </a:r>
            <a:r>
              <a:rPr lang="nl-NL" dirty="0" err="1"/>
              <a:t>investigated</a:t>
            </a:r>
            <a:r>
              <a:rPr lang="nl-NL" dirty="0"/>
              <a:t> </a:t>
            </a:r>
            <a:r>
              <a:rPr lang="nl-NL" dirty="0" err="1"/>
              <a:t>unspecified</a:t>
            </a:r>
            <a:r>
              <a:rPr lang="nl-NL" dirty="0"/>
              <a:t> trivalent </a:t>
            </a:r>
            <a:r>
              <a:rPr lang="nl-NL" dirty="0" err="1"/>
              <a:t>seasonal</a:t>
            </a:r>
            <a:r>
              <a:rPr lang="nl-NL" dirty="0"/>
              <a:t> vaccines [19,25], </a:t>
            </a:r>
            <a:r>
              <a:rPr lang="nl-NL" dirty="0" err="1"/>
              <a:t>seven</a:t>
            </a:r>
            <a:r>
              <a:rPr lang="nl-NL" dirty="0"/>
              <a:t> monovalent influenza A (H1N1) 2009 vaccines [10,12,15,16,21,24,27],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Studies investigating ‘all malformations’ in children born from women vaccinated during any trimester had point estimates below one, except for Heikkinen et al. [12] who estimated OR 1.33 (0.88 to 2.00), and Mackenzie et al.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trimester vaccination ‘major malformations’ were reported in three studies. Two had point estimates above one, with wide confidence intervals crossing the null value [10,24], and the study by Sheffield et al. investigating an unspecified trivalent influenza vaccine had a point estimate near the null value and precise confidence intervals [19].</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results do not indicate that maternal influenza vaccination is associated with an increased risk of congenital malformations.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https://www-sciencedirect-com.proxy-ub.rug.nl/science/article/pii/S0264410X15002686</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97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(2015)</a:t>
            </a:r>
          </a:p>
          <a:p>
            <a:r>
              <a:rPr lang="en-US" sz="1200" kern="1200" dirty="0">
                <a:solidFill>
                  <a:schemeClr val="tx1"/>
                </a:solidFill>
                <a:effectLst/>
                <a:latin typeface="+mn-lt"/>
                <a:ea typeface="+mn-ea"/>
                <a:cs typeface="+mn-cs"/>
              </a:rPr>
              <a:t>The efficacy of the vaccine in the mother and so the immune responses were not significantly different when vaccination was administered in the second or third trimester of gestation.  And ideally maternal vaccination programs provide the greatest clinical protection during the window of highest susceptibility to infection. And it is known that influenza disease is most severe in the third trimester of pregnancy.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t>
            </a:r>
            <a:r>
              <a:rPr lang="en-US" sz="1200" kern="1200" dirty="0" err="1">
                <a:solidFill>
                  <a:schemeClr val="tx1"/>
                </a:solidFill>
                <a:effectLst/>
                <a:latin typeface="+mn-lt"/>
                <a:ea typeface="+mn-ea"/>
                <a:cs typeface="+mn-cs"/>
              </a:rPr>
              <a:t>theoreticallu</a:t>
            </a:r>
            <a:r>
              <a:rPr lang="en-US" sz="1200" kern="1200" dirty="0">
                <a:solidFill>
                  <a:schemeClr val="tx1"/>
                </a:solidFill>
                <a:effectLst/>
                <a:latin typeface="+mn-lt"/>
                <a:ea typeface="+mn-ea"/>
                <a:cs typeface="+mn-cs"/>
              </a:rPr>
              <a:t> vaccination in early pregnancy has the potential to protect the mother from contracting infections early in pregnancy, mitigating the risk of in utero infection and severe adverse birth outcomes. And in this graph from the US from 2015, we see that this happened often.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https://www.omicsonline.org/open-access/current-attitudes-and-practices-among-pregnant-women-toward-influenza-immunization-2376-127X-1000184.pdf</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541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table we see the differences in safety for mother and child for vaccination in the different trimesters. </a:t>
            </a:r>
          </a:p>
          <a:p>
            <a:r>
              <a:rPr lang="en-US" dirty="0"/>
              <a:t>Timing of influenza vaccination was not associated with increased risk of adverse perinatal outcomes, regardless of the timing of vaccination.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what about the safety of the child? </a:t>
            </a:r>
            <a:r>
              <a:rPr lang="en-US" dirty="0"/>
              <a:t>The developing fetus is at most risk during the first trimester , therefor the timing of the vaccination in relation to the date of conception is an important factor.</a:t>
            </a:r>
          </a:p>
          <a:p>
            <a:r>
              <a:rPr lang="en-US" sz="1200" kern="1200" dirty="0">
                <a:solidFill>
                  <a:schemeClr val="tx1"/>
                </a:solidFill>
                <a:effectLst/>
                <a:latin typeface="+mn-lt"/>
                <a:ea typeface="+mn-ea"/>
                <a:cs typeface="+mn-cs"/>
              </a:rPr>
              <a:t>Accumulating evidence supports the safety of influenza vaccines when administered in the first trimester of pregnancy. </a:t>
            </a:r>
          </a:p>
          <a:p>
            <a:endParaRPr lang="en-US" dirty="0"/>
          </a:p>
          <a:p>
            <a:endParaRPr lang="en-US" dirty="0"/>
          </a:p>
          <a:p>
            <a:r>
              <a:rPr lang="nl-NL" dirty="0"/>
              <a:t>https://www-sciencedirect-com.proxy-ub.rug.nl/science/article/pii/S0264410X19302142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1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table we see the differences in safety for mother and child for vaccination in the different trimesters. </a:t>
            </a:r>
          </a:p>
          <a:p>
            <a:r>
              <a:rPr lang="en-US" dirty="0"/>
              <a:t>Timing of influenza vaccination was not associated with increased risk of adverse perinatal outcomes, regardless of the timing of vaccination.</a:t>
            </a:r>
          </a:p>
          <a:p>
            <a:endParaRPr lang="en-US" dirty="0"/>
          </a:p>
          <a:p>
            <a:r>
              <a:rPr lang="nl-NL" dirty="0"/>
              <a:t>https://www-sciencedirect-com.proxy-ub.rug.nl/science/article/pii/S0264410X19302142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474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(2008)</a:t>
            </a:r>
          </a:p>
          <a:p>
            <a:r>
              <a:rPr lang="en-US" sz="1200" b="1" i="0" kern="1200" dirty="0">
                <a:solidFill>
                  <a:schemeClr val="tx1"/>
                </a:solidFill>
                <a:effectLst/>
                <a:latin typeface="+mn-lt"/>
                <a:ea typeface="+mn-ea"/>
                <a:cs typeface="+mn-cs"/>
              </a:rPr>
              <a:t>Episodes of Respiratory Illness with Fever in Infants Whose Mothers Received Influenza Vaccine, as Compared with Control Subjects, According to 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Transplacental influenza antibody has been suggested to provide indirect protection in newborns, which are very vulnerable to influenza and its complications.</a:t>
            </a:r>
            <a:r>
              <a:rPr lang="nl-NL" dirty="0">
                <a:effectLst/>
              </a:rPr>
              <a:t> </a:t>
            </a:r>
          </a:p>
          <a:p>
            <a:r>
              <a:rPr lang="en-US" sz="1200" kern="1200" dirty="0">
                <a:solidFill>
                  <a:schemeClr val="tx1"/>
                </a:solidFill>
                <a:effectLst/>
                <a:latin typeface="+mn-lt"/>
                <a:ea typeface="+mn-ea"/>
                <a:cs typeface="+mn-cs"/>
              </a:rPr>
              <a:t>Infants born to mothers with natural serum antibody to influenza A had higher H1-specific passive antibody titers than control subjects. They also had influenza symptoms that were delayed in onset and of shorter mean du- ration as compared with infants of nonimmune mothers. Immunization of pregnant women with influenza virus antigens evokes an antibody response that could result in the passive transfer of sufficient antibody to protect the very young infant for the duration of the influenza season. </a:t>
            </a:r>
          </a:p>
          <a:p>
            <a:endParaRPr lang="en-US" sz="1200" kern="1200" dirty="0">
              <a:solidFill>
                <a:schemeClr val="tx1"/>
              </a:solidFill>
              <a:effectLst/>
              <a:latin typeface="+mn-lt"/>
              <a:ea typeface="+mn-ea"/>
              <a:cs typeface="+mn-cs"/>
            </a:endParaRPr>
          </a:p>
          <a:p>
            <a:r>
              <a:rPr lang="nl-NL" dirty="0"/>
              <a:t>https://www.nejm.org/doi/full/10.1056/NEJMoa0708630</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771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Breastfeeding is strongly recommended to protect against influenza viruses because it activates innate antiviral mechanisms, specifically type 1 interferons. Human milk from mothers vaccinated during the third trimester also contains higher levels of influenza-specific immunoglobulin A.‍  Greater exclusivity of breastfeeding in the first 6 months of life decreases the episodes of respiratory illness with fever in infants of mothers who are vaccinated mothers. For infants born to mothers with confirmed influenza illness at delivery, breastfeeding is encouraged.</a:t>
            </a:r>
          </a:p>
          <a:p>
            <a:endParaRPr lang="en-US" dirty="0"/>
          </a:p>
          <a:p>
            <a:r>
              <a:rPr lang="nl-NL" dirty="0"/>
              <a:t>https://pediatrics-aappublications-org.proxy-ub.rug.nl/content/pediatrics/142/4/e20182367.full.pdf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907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lists the average cost per person and effectiveness of the 2 interventions under study. The decision analysis model predicted that the strategy of vaccinating pregnant women aged 18 – 44 years was dominant (Figure 2). As can be seen in this figure, the vaccination strategy is more cost-effective for every probability of influenza-like illness. It costs more per quality of life year (quality-adjusted life year) with supportive care only. Vaccinating 50% of pregnant women aged 18 – 44 years (probability of </a:t>
            </a:r>
            <a:r>
              <a:rPr lang="en-US" dirty="0" err="1"/>
              <a:t>influenzalike</a:t>
            </a:r>
            <a:r>
              <a:rPr lang="en-US" dirty="0"/>
              <a:t> illness 0.64) would result in a net gain of 0.00256 quality-adjusted life years or 22.2 </a:t>
            </a:r>
            <a:r>
              <a:rPr lang="en-US" dirty="0" err="1"/>
              <a:t>qualityadjusted</a:t>
            </a:r>
            <a:r>
              <a:rPr lang="en-US" dirty="0"/>
              <a:t> hours and savings of approximately $25 per pregnant woman relative to providing supportive care only during the flu season (Table 2). Vaccinating all pregnant women aged 18 – 44 years old would result in a net gain of 0.00512 quality-adjusted life years or 44.5 quality-adjusted hours and savings of approximately $50 per pregnant women relative to providing supportive care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Sheffield J. Cost-Effectiveness of Universal Influenza Vaccination in a Pregnant Population. </a:t>
            </a:r>
            <a:r>
              <a:rPr lang="en-US" sz="1200" kern="1200" dirty="0" err="1">
                <a:solidFill>
                  <a:schemeClr val="tx1"/>
                </a:solidFill>
                <a:effectLst/>
                <a:latin typeface="+mn-lt"/>
                <a:ea typeface="+mn-ea"/>
                <a:cs typeface="+mn-cs"/>
              </a:rPr>
              <a:t>Obstet</a:t>
            </a:r>
            <a:r>
              <a:rPr lang="en-US" sz="1200" kern="1200" dirty="0">
                <a:solidFill>
                  <a:schemeClr val="tx1"/>
                </a:solidFill>
                <a:effectLst/>
                <a:latin typeface="+mn-lt"/>
                <a:ea typeface="+mn-ea"/>
                <a:cs typeface="+mn-cs"/>
              </a:rPr>
              <a:t> Gynecol. 2006;107(6):1323–9.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Vaccinating pregnant women aged 18–44 years with the inactivated trivalent influenza vaccine during influenza season is cost-saving relative to supportive care only. Vaccination of 100% of pregnant women would save approximately $50 per woman, resulting in a net gain of approximately 45 quality-adjusted hours relative to providing supportive care only. Universal vaccination with inactivated trivalent influenza vaccine is cost-saving relative to providing supportive care alone in the pregnant population</a:t>
            </a:r>
            <a:r>
              <a:rPr lang="nl-NL" dirty="0">
                <a:effectLst/>
              </a:rPr>
              <a:t>  </a:t>
            </a:r>
            <a:endParaRPr lang="nl-NL"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140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439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conclude that safety concerns do not justify low vaccination rates in pregnant women.</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words, the consequences of influenza vaccination during pregnancy are less / not harmful compared to the consequences of getting the influenza virus during pregnancy. Therefore, it is important that doctors make pregnant women aware that they have to get vaccinated.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understanding pregnant women’s knowledge, attitudes, and practices related to influenza immunization can help to improve vaccination coverage rates among pregnant women.</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higher vaccination rates of mothers should further reduce viral exposure to infants.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given that the antigenic composition of these vaccines usually changes each season, additional research needs to continue to monitor the safety, immunogenicity, and effectiveness of influenza vaccines in pregnant women.</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Complete analysis of quadrivalent vaccines is needed as the number of formulations of IIV4 increase. And as new vaccines become available, it might be relevant to assess and compare the different formulations of vaccines available for pregnant women.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last, registration of all administered vaccines in the register could improve documented coverage rates, to give a better estimation of vaccine coverage. </a:t>
            </a: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95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64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Influenza is a respiratory virus that is spread from person to person, mainly by virus‐laden droplets from coughing, sneezing or direct contact with an infected person. Influenza is characterized by the sudden onset of systemic; including fever, myalgia, headaches and severe malaise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respiratory; nonproductive cough, sore throat and rhinitis symptoms.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incubation period of influenza is usually 1–5 days, and the period of greatest transferability is during the initial 3 days of in Generally, uncomplicated influenza resolves itself within 1–2 weeks, although the cough may persist for more than 2 weeks.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high‐risk subjects who have underlying medical conditions, influenza infection can lead to hospitalization and death.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During an influenza epidemic, one in 300 elderly people are hospitalized and one in 1500 elderly people die.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humoral immune system, including both the mucosal and systemic arms, plays a major role in immunity to influenza infection, and the cell‐mediated immune response is particularly effective in clearing virus‐infected cells. During infection of humans, antibodies are produced to all the major viral proteins [26, 27]. Antibodies to the surface glycoproteins, HA and NA, are associated with resistance to infection, whereas antibodies to the conserved internal antigens, M and NP, are not protective [28]. The cytotoxic T‐cell (CTL) response is mainly directed against the M and NP proteins. Although this does not confer protection, it is important for the clearance of virus and recovery from illness. The humoral immune system produces antibodies against different influenza antigens, of which the HA‐specific antibody is the most important for neutralization of the virus and thus prevention of illness. The NA‐specific antibodies are less effective in preventing infection, but they lessen the release of virus from infected cells.</a:t>
            </a:r>
            <a:endParaRPr lang="nl-NL" sz="1200" kern="1200" dirty="0">
              <a:solidFill>
                <a:schemeClr val="tx1"/>
              </a:solidFill>
              <a:effectLst/>
              <a:latin typeface="+mn-lt"/>
              <a:ea typeface="+mn-ea"/>
              <a:cs typeface="+mn-cs"/>
            </a:endParaRPr>
          </a:p>
          <a:p>
            <a:endParaRPr lang="nl-NL" dirty="0"/>
          </a:p>
          <a:p>
            <a:r>
              <a:rPr lang="nl-NL" dirty="0"/>
              <a:t>https://www.google.com/search?rlz=1C1PRFI_enNL776NL779&amp;biw=1536&amp;bih=736&amp;tbm=isch&amp;sa=1&amp;ei=Qr6cXNH_NoPZwALMtInYCA&amp;q=influenza+virus+onset+timeline&amp;oq=influenza+virus+onset+timeline&amp;gs_l=img.3...55834.58005..59075...0.0..0.57.314.6......0....1..gws-wiz-img.......0i24.SO1aG6YcK3k#imgrc=oXTG6As-jm7jz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4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Vaccination is recommended for persons who are at increased risk from influenza complications, such as; people older than age 65, those with chronic medical conditions such as cardiovascular, pulmonary, metabolic or renal disorders and immune‐suppressed patients.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Vaccination is also recommended to reduce the transmission of influenza for the following people: caregivers in nursing or chronic care homes, employees of assisted living facilities and home care workers of at‐risk patients. Multiple countries recommend vaccination of pregnant women in the second or third trimester and </a:t>
            </a:r>
            <a:r>
              <a:rPr lang="en-US" dirty="0"/>
              <a:t>children aged 6–59 months</a:t>
            </a:r>
            <a:endParaRPr lang="nl-NL" sz="1200" kern="1200" dirty="0">
              <a:solidFill>
                <a:schemeClr val="tx1"/>
              </a:solidFill>
              <a:effectLst/>
              <a:latin typeface="+mn-lt"/>
              <a:ea typeface="+mn-ea"/>
              <a:cs typeface="+mn-cs"/>
            </a:endParaRPr>
          </a:p>
          <a:p>
            <a:endParaRPr lang="nl-NL" dirty="0"/>
          </a:p>
          <a:p>
            <a:r>
              <a:rPr lang="en-US" dirty="0"/>
              <a:t>.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69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Pregnant women are designated as a priority group for seasonal influenza vaccination by the World Health Organization (WHO) because of their heightened susceptibility to severe influenza from the second trimester to the early postpartum period.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because pregnancy is associated with many changes in the body, as well as immunologic changes in the mother that become most pronounced by the third trimester. These changes include decreased lung capacity and tidal volume, along with increased cardiac output and oxygen consumption.</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Adaptive humoral immunity remains generally intact with an increase of the T-helper-type 2 antibody-mediated response.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in contrast to the selective suppression of T-helper-type 1 cell–mediated immunity that likely protects the developing fetus from maternal cytotoxic-T-lymphocyte activity, but as a consequence, impairs maternal response to infection.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pregnant women do not have a higher incidence of seasonal influenza than the general population, the combination of impaired cell-mediated immunity as well as physiologic changes that accompany pregnancy leave women increasingly vulnerable to serious influenza-related complications.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Influenza-related hospitalization of healthy pregnant women occurs at a rate of 1-2 per 1000. This risk is 18-fold above that of healthy nonpregnant women. Pregnant women with coexisting medical conditions are at even greater risk of severe influenza-related morbidity </a:t>
            </a: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17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(2014/15)</a:t>
            </a:r>
          </a:p>
          <a:p>
            <a:r>
              <a:rPr lang="en-US" sz="1200" kern="1200" dirty="0">
                <a:solidFill>
                  <a:schemeClr val="tx1"/>
                </a:solidFill>
                <a:effectLst/>
                <a:latin typeface="+mn-lt"/>
                <a:ea typeface="+mn-ea"/>
                <a:cs typeface="+mn-cs"/>
              </a:rPr>
              <a:t>Despite the clear recommendations of the WHO, rates of maternal influenza vaccination remain suboptimal. It is concerning that misconceptions about influenza vaccine effectiveness and skepticism about influenza vaccine safety may be contributing to the poor uptake by patients.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Netherlands, influenza vaccination rates among pregnant women are included in the ‘living with a medical risk condition’ box and are 27.4%. However, in Europe, the vaccination rate is 42.8%.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During the past half century, recommendations in the United States have evolved, with influenza vaccination recommended for all pregnant women regardless of trimester beginning in 2004. Despite these recommendations, influenza vaccination rates among pregnant women were generally low (&lt;15%) until the 2009 H1N1 influenza A pandemic when vaccination rates increased to about 50% in the USA. Although these higher vaccination rates have been sustained, we are still a long way from the goal of ensuring that all pregnant women are vaccinated against influenza.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recent report showed that vaccination of pregnant women reduces the incidence of PCR proven maternal influenza infection by 50.4%</a:t>
            </a:r>
          </a:p>
          <a:p>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https://www-tandfonline-com.proxy-ub.rug.nl/doi/pdf/10.1080/21645515.2018.1489948</a:t>
            </a:r>
          </a:p>
          <a:p>
            <a:endParaRPr lang="en-US" strike="sngStrike" dirty="0"/>
          </a:p>
          <a:p>
            <a:endParaRPr lang="en-US" strike="sngStrik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90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1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search strategy included combinations of the following search terms: "influenza," "</a:t>
            </a:r>
            <a:r>
              <a:rPr lang="en-US" sz="1200" b="0" i="0" kern="1200" dirty="0" err="1">
                <a:solidFill>
                  <a:schemeClr val="tx1"/>
                </a:solidFill>
                <a:effectLst/>
                <a:latin typeface="+mn-lt"/>
                <a:ea typeface="+mn-ea"/>
                <a:cs typeface="+mn-cs"/>
              </a:rPr>
              <a:t>vaccin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pregnan</a:t>
            </a:r>
            <a:r>
              <a:rPr lang="en-US" sz="1200" b="0" i="0" kern="1200" dirty="0">
                <a:solidFill>
                  <a:schemeClr val="tx1"/>
                </a:solidFill>
                <a:effectLst/>
                <a:latin typeface="+mn-lt"/>
                <a:ea typeface="+mn-ea"/>
                <a:cs typeface="+mn-cs"/>
              </a:rPr>
              <a:t>*," "safe*," "adverse," "congenital," "malformation," "defect," and "</a:t>
            </a:r>
            <a:r>
              <a:rPr lang="en-US" sz="1200" b="0" i="0" kern="1200" dirty="0" err="1">
                <a:solidFill>
                  <a:schemeClr val="tx1"/>
                </a:solidFill>
                <a:effectLst/>
                <a:latin typeface="+mn-lt"/>
                <a:ea typeface="+mn-ea"/>
                <a:cs typeface="+mn-cs"/>
              </a:rPr>
              <a:t>anomal</a:t>
            </a:r>
            <a:r>
              <a:rPr lang="en-US" sz="1200" b="0" i="0" kern="1200" dirty="0">
                <a:solidFill>
                  <a:schemeClr val="tx1"/>
                </a:solidFill>
                <a:effectLst/>
                <a:latin typeface="+mn-lt"/>
                <a:ea typeface="+mn-ea"/>
                <a:cs typeface="+mn-cs"/>
              </a:rPr>
              <a:t>*." After screening the title and abstract, potentially relevant studies were selected for further evaluation in full text</a:t>
            </a:r>
          </a:p>
          <a:p>
            <a:endParaRPr lang="en-US" sz="1200" b="0" i="0" kern="1200" dirty="0">
              <a:solidFill>
                <a:schemeClr val="tx1"/>
              </a:solidFill>
              <a:effectLst/>
              <a:latin typeface="+mn-lt"/>
              <a:ea typeface="+mn-ea"/>
              <a:cs typeface="+mn-cs"/>
            </a:endParaRPr>
          </a:p>
          <a:p>
            <a:r>
              <a:rPr lang="en-US" dirty="0"/>
              <a:t>The search strategy aimed to find both published and unpublished studies. A search using keywords and index terms was undertaken across PubMed, </a:t>
            </a:r>
            <a:r>
              <a:rPr lang="en-US" dirty="0" err="1"/>
              <a:t>Embase</a:t>
            </a:r>
            <a:r>
              <a:rPr lang="en-US" dirty="0"/>
              <a:t>, and Scopus from the inception of each database up to March 2014</a:t>
            </a:r>
          </a:p>
          <a:p>
            <a:endParaRPr lang="en-US" dirty="0"/>
          </a:p>
          <a:p>
            <a:r>
              <a:rPr lang="en-US" dirty="0"/>
              <a:t>Only studies published in English were considered for inclusion in this review.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18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Inclusion criteria </a:t>
            </a:r>
          </a:p>
          <a:p>
            <a:r>
              <a:rPr lang="en-US" dirty="0"/>
              <a:t>2.2.1. Types of participants: This review focused on pregnant women with or without risk factors for complications from influenza infection, and their fetus.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2.2.2. Types of interventions: Inactivated parenteral influenza vaccination, </a:t>
            </a:r>
            <a:r>
              <a:rPr lang="en-US" sz="1200" dirty="0">
                <a:solidFill>
                  <a:schemeClr val="bg1"/>
                </a:solidFill>
              </a:rPr>
              <a:t>Live attenuated influenza vaccine (LAIV). </a:t>
            </a:r>
            <a:r>
              <a:rPr lang="en-US" dirty="0"/>
              <a:t>Comparator: Unvaccinated pregnant women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2.2.3. Types of studies This review considered both clinical trials and observational epidemiological study designs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2.2.4. Types of outcome: Spontaneous abortion, fetal death, congenital malformation, maternal fever, pre-eclampsia, chorioamnionitis and placental abruption</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8A63A-C592-407E-8922-2A26BAF6C3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95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0C17-1381-475A-92C8-75D72D81A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38792C28-F48C-45EE-9916-35AB1AEB3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707A9919-B983-4B8D-8E3F-2A214CFF529D}"/>
              </a:ext>
            </a:extLst>
          </p:cNvPr>
          <p:cNvSpPr>
            <a:spLocks noGrp="1"/>
          </p:cNvSpPr>
          <p:nvPr>
            <p:ph type="dt" sz="half" idx="10"/>
          </p:nvPr>
        </p:nvSpPr>
        <p:spPr/>
        <p:txBody>
          <a:bodyPr/>
          <a:lstStyle/>
          <a:p>
            <a:fld id="{1DB06DE3-9A70-4E6F-99F2-819C2ECA6AF5}" type="datetime1">
              <a:rPr lang="nl-NL" smtClean="0"/>
              <a:t>8-4-2019</a:t>
            </a:fld>
            <a:endParaRPr lang="nl-NL"/>
          </a:p>
        </p:txBody>
      </p:sp>
      <p:sp>
        <p:nvSpPr>
          <p:cNvPr id="5" name="Footer Placeholder 4">
            <a:extLst>
              <a:ext uri="{FF2B5EF4-FFF2-40B4-BE49-F238E27FC236}">
                <a16:creationId xmlns:a16="http://schemas.microsoft.com/office/drawing/2014/main" id="{7FBD9547-A8F3-4310-A74A-23C9E6D7B6F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D2C1488-27B8-4F62-94B2-FFFA8D80A70D}"/>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263075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F680-23F3-46F7-90A9-209E35C923B1}"/>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25A7BB95-E348-4263-9C1F-8DF84372F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30709DB-CCE0-43B0-B389-C726C6797C3B}"/>
              </a:ext>
            </a:extLst>
          </p:cNvPr>
          <p:cNvSpPr>
            <a:spLocks noGrp="1"/>
          </p:cNvSpPr>
          <p:nvPr>
            <p:ph type="dt" sz="half" idx="10"/>
          </p:nvPr>
        </p:nvSpPr>
        <p:spPr/>
        <p:txBody>
          <a:bodyPr/>
          <a:lstStyle/>
          <a:p>
            <a:fld id="{01244B33-3EBE-425B-B8BA-0172D2EBCE28}" type="datetime1">
              <a:rPr lang="nl-NL" smtClean="0"/>
              <a:t>8-4-2019</a:t>
            </a:fld>
            <a:endParaRPr lang="nl-NL"/>
          </a:p>
        </p:txBody>
      </p:sp>
      <p:sp>
        <p:nvSpPr>
          <p:cNvPr id="5" name="Footer Placeholder 4">
            <a:extLst>
              <a:ext uri="{FF2B5EF4-FFF2-40B4-BE49-F238E27FC236}">
                <a16:creationId xmlns:a16="http://schemas.microsoft.com/office/drawing/2014/main" id="{6AA03083-A0E8-4878-A9F4-D77A6975FCC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7AC75E6-5233-4AFA-88CB-3947DCE6CC7E}"/>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331111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48682-179D-439F-A106-173F9EEAFA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E2E612B-61C3-4603-88C7-8FC3A2068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B2EE00C-9437-4A90-B241-96AE38D0DF8D}"/>
              </a:ext>
            </a:extLst>
          </p:cNvPr>
          <p:cNvSpPr>
            <a:spLocks noGrp="1"/>
          </p:cNvSpPr>
          <p:nvPr>
            <p:ph type="dt" sz="half" idx="10"/>
          </p:nvPr>
        </p:nvSpPr>
        <p:spPr/>
        <p:txBody>
          <a:bodyPr/>
          <a:lstStyle/>
          <a:p>
            <a:fld id="{9B3F6E5B-925D-480B-8CE6-2A7F8B52863C}" type="datetime1">
              <a:rPr lang="nl-NL" smtClean="0"/>
              <a:t>8-4-2019</a:t>
            </a:fld>
            <a:endParaRPr lang="nl-NL"/>
          </a:p>
        </p:txBody>
      </p:sp>
      <p:sp>
        <p:nvSpPr>
          <p:cNvPr id="5" name="Footer Placeholder 4">
            <a:extLst>
              <a:ext uri="{FF2B5EF4-FFF2-40B4-BE49-F238E27FC236}">
                <a16:creationId xmlns:a16="http://schemas.microsoft.com/office/drawing/2014/main" id="{FD889C0B-9EAC-4E2C-91C4-BA7B86913D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DBE209E-55F0-455E-B947-8AA8683793FD}"/>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55276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A6BD-728B-4FD5-B3C3-A87AA1383C5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615DD535-13C9-4DE4-9715-9DAB4EA1B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91C2CEB-F9C4-4ABC-8BAA-867DCD1A9660}"/>
              </a:ext>
            </a:extLst>
          </p:cNvPr>
          <p:cNvSpPr>
            <a:spLocks noGrp="1"/>
          </p:cNvSpPr>
          <p:nvPr>
            <p:ph type="dt" sz="half" idx="10"/>
          </p:nvPr>
        </p:nvSpPr>
        <p:spPr/>
        <p:txBody>
          <a:bodyPr/>
          <a:lstStyle/>
          <a:p>
            <a:fld id="{21B9DA1E-2E03-4B04-AEE6-F4A3638C9BE5}" type="datetime1">
              <a:rPr lang="nl-NL" smtClean="0"/>
              <a:t>8-4-2019</a:t>
            </a:fld>
            <a:endParaRPr lang="nl-NL"/>
          </a:p>
        </p:txBody>
      </p:sp>
      <p:sp>
        <p:nvSpPr>
          <p:cNvPr id="5" name="Footer Placeholder 4">
            <a:extLst>
              <a:ext uri="{FF2B5EF4-FFF2-40B4-BE49-F238E27FC236}">
                <a16:creationId xmlns:a16="http://schemas.microsoft.com/office/drawing/2014/main" id="{134497E4-91CF-48A2-A7C8-51C2FCD6559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8D187B0-5BBA-47E2-83F7-5E7626ADDD90}"/>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269355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5BE7-353E-4E20-924F-DD68914F9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2FE5721E-5E13-44DC-9B29-533DF328F6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7B721-B032-4A15-9DA5-D582FDCAF4B9}"/>
              </a:ext>
            </a:extLst>
          </p:cNvPr>
          <p:cNvSpPr>
            <a:spLocks noGrp="1"/>
          </p:cNvSpPr>
          <p:nvPr>
            <p:ph type="dt" sz="half" idx="10"/>
          </p:nvPr>
        </p:nvSpPr>
        <p:spPr/>
        <p:txBody>
          <a:bodyPr/>
          <a:lstStyle/>
          <a:p>
            <a:fld id="{026BDD49-3FD6-4344-B573-DE511AF1580E}" type="datetime1">
              <a:rPr lang="nl-NL" smtClean="0"/>
              <a:t>8-4-2019</a:t>
            </a:fld>
            <a:endParaRPr lang="nl-NL"/>
          </a:p>
        </p:txBody>
      </p:sp>
      <p:sp>
        <p:nvSpPr>
          <p:cNvPr id="5" name="Footer Placeholder 4">
            <a:extLst>
              <a:ext uri="{FF2B5EF4-FFF2-40B4-BE49-F238E27FC236}">
                <a16:creationId xmlns:a16="http://schemas.microsoft.com/office/drawing/2014/main" id="{ABA1CB05-F821-45E3-A828-D9D75BE9181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01C27BE-B720-4610-823D-9A1D75D48C59}"/>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343258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CA6C-05CB-48F5-AC7A-108B8F04C9E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887C1A9-06A4-4D70-9203-D1AF1BBBED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FAF51561-619D-4505-AEF6-8680EE045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224B82EE-E357-49CA-8511-FCE6C6297B96}"/>
              </a:ext>
            </a:extLst>
          </p:cNvPr>
          <p:cNvSpPr>
            <a:spLocks noGrp="1"/>
          </p:cNvSpPr>
          <p:nvPr>
            <p:ph type="dt" sz="half" idx="10"/>
          </p:nvPr>
        </p:nvSpPr>
        <p:spPr/>
        <p:txBody>
          <a:bodyPr/>
          <a:lstStyle/>
          <a:p>
            <a:fld id="{3AF9F569-8A91-47FA-8279-E8B052300002}" type="datetime1">
              <a:rPr lang="nl-NL" smtClean="0"/>
              <a:t>8-4-2019</a:t>
            </a:fld>
            <a:endParaRPr lang="nl-NL"/>
          </a:p>
        </p:txBody>
      </p:sp>
      <p:sp>
        <p:nvSpPr>
          <p:cNvPr id="6" name="Footer Placeholder 5">
            <a:extLst>
              <a:ext uri="{FF2B5EF4-FFF2-40B4-BE49-F238E27FC236}">
                <a16:creationId xmlns:a16="http://schemas.microsoft.com/office/drawing/2014/main" id="{410A6FCA-69C1-4374-A5CE-00CDFE46AF3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2E9FA33-1EE0-4D2E-A467-22DC703C3549}"/>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144061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EBF9-23EA-408F-8408-C672CF405BF1}"/>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0DD5D2F-7639-4B6F-A42A-069E1ECC6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018BAA-D37E-4E04-AA61-AF8A16288A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A7BCFB22-F684-4B75-BD21-E67EA0754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E19A-293A-4D50-A7D3-1BF662FA2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D02FEF08-8C72-437B-9915-329A765EB2E2}"/>
              </a:ext>
            </a:extLst>
          </p:cNvPr>
          <p:cNvSpPr>
            <a:spLocks noGrp="1"/>
          </p:cNvSpPr>
          <p:nvPr>
            <p:ph type="dt" sz="half" idx="10"/>
          </p:nvPr>
        </p:nvSpPr>
        <p:spPr/>
        <p:txBody>
          <a:bodyPr/>
          <a:lstStyle/>
          <a:p>
            <a:fld id="{F0FEDA27-C451-4000-9B59-4DA9DCEF8083}" type="datetime1">
              <a:rPr lang="nl-NL" smtClean="0"/>
              <a:t>8-4-2019</a:t>
            </a:fld>
            <a:endParaRPr lang="nl-NL"/>
          </a:p>
        </p:txBody>
      </p:sp>
      <p:sp>
        <p:nvSpPr>
          <p:cNvPr id="8" name="Footer Placeholder 7">
            <a:extLst>
              <a:ext uri="{FF2B5EF4-FFF2-40B4-BE49-F238E27FC236}">
                <a16:creationId xmlns:a16="http://schemas.microsoft.com/office/drawing/2014/main" id="{023EDEED-048F-400B-8812-5C3C51D0C90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EB034911-F0C5-471E-BE6F-9F2E3A98209B}"/>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410888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BA1A-4102-4EC4-BE05-95B38FD4329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FE308555-6F4C-44E3-84F2-5F760F4BEF00}"/>
              </a:ext>
            </a:extLst>
          </p:cNvPr>
          <p:cNvSpPr>
            <a:spLocks noGrp="1"/>
          </p:cNvSpPr>
          <p:nvPr>
            <p:ph type="dt" sz="half" idx="10"/>
          </p:nvPr>
        </p:nvSpPr>
        <p:spPr/>
        <p:txBody>
          <a:bodyPr/>
          <a:lstStyle/>
          <a:p>
            <a:fld id="{7D12D195-AFDD-4D23-9E35-1D644A657CE7}" type="datetime1">
              <a:rPr lang="nl-NL" smtClean="0"/>
              <a:t>8-4-2019</a:t>
            </a:fld>
            <a:endParaRPr lang="nl-NL"/>
          </a:p>
        </p:txBody>
      </p:sp>
      <p:sp>
        <p:nvSpPr>
          <p:cNvPr id="4" name="Footer Placeholder 3">
            <a:extLst>
              <a:ext uri="{FF2B5EF4-FFF2-40B4-BE49-F238E27FC236}">
                <a16:creationId xmlns:a16="http://schemas.microsoft.com/office/drawing/2014/main" id="{F05285BD-25AE-4626-A242-7168CAE950CD}"/>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90121308-0A2A-4D0A-9A58-851892898477}"/>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424535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7106E-954B-41F7-B962-0EFCB21FFF90}"/>
              </a:ext>
            </a:extLst>
          </p:cNvPr>
          <p:cNvSpPr>
            <a:spLocks noGrp="1"/>
          </p:cNvSpPr>
          <p:nvPr>
            <p:ph type="dt" sz="half" idx="10"/>
          </p:nvPr>
        </p:nvSpPr>
        <p:spPr/>
        <p:txBody>
          <a:bodyPr/>
          <a:lstStyle/>
          <a:p>
            <a:fld id="{1FB6B522-842F-4194-AA05-9A6BA57DCD6F}" type="datetime1">
              <a:rPr lang="nl-NL" smtClean="0"/>
              <a:t>8-4-2019</a:t>
            </a:fld>
            <a:endParaRPr lang="nl-NL"/>
          </a:p>
        </p:txBody>
      </p:sp>
      <p:sp>
        <p:nvSpPr>
          <p:cNvPr id="3" name="Footer Placeholder 2">
            <a:extLst>
              <a:ext uri="{FF2B5EF4-FFF2-40B4-BE49-F238E27FC236}">
                <a16:creationId xmlns:a16="http://schemas.microsoft.com/office/drawing/2014/main" id="{7E384FDA-F6FE-4A0F-AAA0-5B9EF97BEF87}"/>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03F2E97A-48B5-49BF-85D8-648C96CC7EEE}"/>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5931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7E6F-A40A-4113-A35A-24D8E29B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769FFA23-DAEE-40F3-9ED5-0AAD6253A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D28C68E4-C3B6-44BF-AA7D-B5D405930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143C1-A5B1-4FFA-B528-21D0C735626E}"/>
              </a:ext>
            </a:extLst>
          </p:cNvPr>
          <p:cNvSpPr>
            <a:spLocks noGrp="1"/>
          </p:cNvSpPr>
          <p:nvPr>
            <p:ph type="dt" sz="half" idx="10"/>
          </p:nvPr>
        </p:nvSpPr>
        <p:spPr/>
        <p:txBody>
          <a:bodyPr/>
          <a:lstStyle/>
          <a:p>
            <a:fld id="{9631513B-1540-4881-A02B-9DAABA6EA30E}" type="datetime1">
              <a:rPr lang="nl-NL" smtClean="0"/>
              <a:t>8-4-2019</a:t>
            </a:fld>
            <a:endParaRPr lang="nl-NL"/>
          </a:p>
        </p:txBody>
      </p:sp>
      <p:sp>
        <p:nvSpPr>
          <p:cNvPr id="6" name="Footer Placeholder 5">
            <a:extLst>
              <a:ext uri="{FF2B5EF4-FFF2-40B4-BE49-F238E27FC236}">
                <a16:creationId xmlns:a16="http://schemas.microsoft.com/office/drawing/2014/main" id="{BB6F2B2E-BD08-47B7-AFCC-84895FAA860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7F3A173-2DC0-4B87-AB62-C75090A2D46F}"/>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92900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7232-34D6-4BFD-9585-CEE53913A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FB3B5322-888B-4AB2-A501-09D1B0985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44390E2-4D15-47B2-9487-36212831A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7831D-C4EF-4D83-8B04-CDADD86401D7}"/>
              </a:ext>
            </a:extLst>
          </p:cNvPr>
          <p:cNvSpPr>
            <a:spLocks noGrp="1"/>
          </p:cNvSpPr>
          <p:nvPr>
            <p:ph type="dt" sz="half" idx="10"/>
          </p:nvPr>
        </p:nvSpPr>
        <p:spPr/>
        <p:txBody>
          <a:bodyPr/>
          <a:lstStyle/>
          <a:p>
            <a:fld id="{1EEF6829-DE6E-4454-BE42-8998088F9FA6}" type="datetime1">
              <a:rPr lang="nl-NL" smtClean="0"/>
              <a:t>8-4-2019</a:t>
            </a:fld>
            <a:endParaRPr lang="nl-NL"/>
          </a:p>
        </p:txBody>
      </p:sp>
      <p:sp>
        <p:nvSpPr>
          <p:cNvPr id="6" name="Footer Placeholder 5">
            <a:extLst>
              <a:ext uri="{FF2B5EF4-FFF2-40B4-BE49-F238E27FC236}">
                <a16:creationId xmlns:a16="http://schemas.microsoft.com/office/drawing/2014/main" id="{1B79BB9F-4838-4F72-926A-5F9D424A9F8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F07322E-512C-47AD-A4CF-18D63F12A3BB}"/>
              </a:ext>
            </a:extLst>
          </p:cNvPr>
          <p:cNvSpPr>
            <a:spLocks noGrp="1"/>
          </p:cNvSpPr>
          <p:nvPr>
            <p:ph type="sldNum" sz="quarter" idx="12"/>
          </p:nvPr>
        </p:nvSpPr>
        <p:spPr/>
        <p:txBody>
          <a:bodyPr/>
          <a:lstStyle/>
          <a:p>
            <a:fld id="{31BABE1D-BC68-4144-906C-EC93BC69C510}" type="slidenum">
              <a:rPr lang="nl-NL" smtClean="0"/>
              <a:t>‹#›</a:t>
            </a:fld>
            <a:endParaRPr lang="nl-NL"/>
          </a:p>
        </p:txBody>
      </p:sp>
    </p:spTree>
    <p:extLst>
      <p:ext uri="{BB962C8B-B14F-4D97-AF65-F5344CB8AC3E}">
        <p14:creationId xmlns:p14="http://schemas.microsoft.com/office/powerpoint/2010/main" val="184615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88611-DF2A-4DFA-B0BC-5D43EAEA61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D4B5365-FF72-4380-8CD9-65DA7AD26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049C621-A14B-4A61-8838-47B2DCD4D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6F945-E3F6-4273-8004-9A1BD63B2EB9}" type="datetime1">
              <a:rPr lang="nl-NL" smtClean="0"/>
              <a:t>8-4-2019</a:t>
            </a:fld>
            <a:endParaRPr lang="nl-NL"/>
          </a:p>
        </p:txBody>
      </p:sp>
      <p:sp>
        <p:nvSpPr>
          <p:cNvPr id="5" name="Footer Placeholder 4">
            <a:extLst>
              <a:ext uri="{FF2B5EF4-FFF2-40B4-BE49-F238E27FC236}">
                <a16:creationId xmlns:a16="http://schemas.microsoft.com/office/drawing/2014/main" id="{4E39DC16-8CCF-431B-A85B-BE0B8E8D8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4D30E2E9-4734-4B40-BC77-2E5A29163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ABE1D-BC68-4144-906C-EC93BC69C510}" type="slidenum">
              <a:rPr lang="nl-NL" smtClean="0"/>
              <a:t>‹#›</a:t>
            </a:fld>
            <a:endParaRPr lang="nl-NL"/>
          </a:p>
        </p:txBody>
      </p:sp>
    </p:spTree>
    <p:extLst>
      <p:ext uri="{BB962C8B-B14F-4D97-AF65-F5344CB8AC3E}">
        <p14:creationId xmlns:p14="http://schemas.microsoft.com/office/powerpoint/2010/main" val="1236559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ar/folders/70/r3pgwfb563q8t1ys7jp2bh040000gn/T/com.microsoft.Word/WebArchiveCopyPasteTempFiles/sji_1382_f1.gi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F9A0A6-7EFF-4D86-B9E7-33236B270256}"/>
              </a:ext>
            </a:extLst>
          </p:cNvPr>
          <p:cNvSpPr>
            <a:spLocks noGrp="1"/>
          </p:cNvSpPr>
          <p:nvPr>
            <p:ph type="ctrTitle"/>
          </p:nvPr>
        </p:nvSpPr>
        <p:spPr>
          <a:xfrm>
            <a:off x="3045368" y="2043663"/>
            <a:ext cx="6105194" cy="2031055"/>
          </a:xfrm>
        </p:spPr>
        <p:txBody>
          <a:bodyPr>
            <a:normAutofit/>
          </a:bodyPr>
          <a:lstStyle/>
          <a:p>
            <a:r>
              <a:rPr lang="nl-NL" sz="4700">
                <a:solidFill>
                  <a:srgbClr val="FFFFFF"/>
                </a:solidFill>
              </a:rPr>
              <a:t>The safety of influenza vaccination during pregnancy</a:t>
            </a:r>
          </a:p>
        </p:txBody>
      </p:sp>
      <p:sp>
        <p:nvSpPr>
          <p:cNvPr id="3" name="Subtitle 2">
            <a:extLst>
              <a:ext uri="{FF2B5EF4-FFF2-40B4-BE49-F238E27FC236}">
                <a16:creationId xmlns:a16="http://schemas.microsoft.com/office/drawing/2014/main" id="{EF2D2285-AB9D-4993-A4BC-C494776150E0}"/>
              </a:ext>
            </a:extLst>
          </p:cNvPr>
          <p:cNvSpPr>
            <a:spLocks noGrp="1"/>
          </p:cNvSpPr>
          <p:nvPr>
            <p:ph type="subTitle" idx="1"/>
          </p:nvPr>
        </p:nvSpPr>
        <p:spPr>
          <a:xfrm>
            <a:off x="3045368" y="4443240"/>
            <a:ext cx="6105194" cy="682079"/>
          </a:xfrm>
        </p:spPr>
        <p:txBody>
          <a:bodyPr>
            <a:normAutofit/>
          </a:bodyPr>
          <a:lstStyle/>
          <a:p>
            <a:r>
              <a:rPr lang="nl-NL" sz="1400" dirty="0">
                <a:solidFill>
                  <a:srgbClr val="FFFFFF"/>
                </a:solidFill>
              </a:rPr>
              <a:t>Lotte van Leeuwen</a:t>
            </a:r>
            <a:br>
              <a:rPr lang="nl-NL" sz="1400" dirty="0">
                <a:solidFill>
                  <a:srgbClr val="FFFFFF"/>
                </a:solidFill>
              </a:rPr>
            </a:br>
            <a:r>
              <a:rPr lang="nl-NL" sz="1400" dirty="0">
                <a:solidFill>
                  <a:srgbClr val="FFFFFF"/>
                </a:solidFill>
              </a:rPr>
              <a:t>Prof E. Hak| </a:t>
            </a:r>
            <a:r>
              <a:rPr lang="nl-NL" sz="1400" dirty="0" err="1">
                <a:solidFill>
                  <a:srgbClr val="FFFFFF"/>
                </a:solidFill>
              </a:rPr>
              <a:t>Department</a:t>
            </a:r>
            <a:r>
              <a:rPr lang="nl-NL" sz="1400" dirty="0">
                <a:solidFill>
                  <a:srgbClr val="FFFFFF"/>
                </a:solidFill>
              </a:rPr>
              <a:t> of </a:t>
            </a:r>
            <a:r>
              <a:rPr lang="nl-NL" sz="1400" dirty="0" err="1">
                <a:solidFill>
                  <a:srgbClr val="FFFFFF"/>
                </a:solidFill>
              </a:rPr>
              <a:t>pharmacoepidemiology</a:t>
            </a:r>
            <a:endParaRPr lang="nl-NL" sz="1400" dirty="0">
              <a:solidFill>
                <a:srgbClr val="FFFFFF"/>
              </a:solidFill>
            </a:endParaRPr>
          </a:p>
        </p:txBody>
      </p:sp>
      <p:sp>
        <p:nvSpPr>
          <p:cNvPr id="4" name="Slide Number Placeholder 3">
            <a:extLst>
              <a:ext uri="{FF2B5EF4-FFF2-40B4-BE49-F238E27FC236}">
                <a16:creationId xmlns:a16="http://schemas.microsoft.com/office/drawing/2014/main" id="{B6A093A6-34D6-44A2-A23E-CADAB81217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31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B301B9-4C69-4D93-A196-BE744C7333EE}"/>
              </a:ext>
            </a:extLst>
          </p:cNvPr>
          <p:cNvPicPr>
            <a:picLocks noChangeAspect="1"/>
          </p:cNvPicPr>
          <p:nvPr/>
        </p:nvPicPr>
        <p:blipFill>
          <a:blip r:embed="rId3"/>
          <a:stretch>
            <a:fillRect/>
          </a:stretch>
        </p:blipFill>
        <p:spPr>
          <a:xfrm>
            <a:off x="6248432" y="574675"/>
            <a:ext cx="3896611" cy="5478991"/>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4D5474-EF8F-4F13-9F12-CB499E81549D}"/>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nl-NL" sz="2800" dirty="0">
                <a:solidFill>
                  <a:schemeClr val="bg1"/>
                </a:solidFill>
              </a:rPr>
              <a:t>Types of vaccines</a:t>
            </a:r>
          </a:p>
        </p:txBody>
      </p:sp>
      <p:sp>
        <p:nvSpPr>
          <p:cNvPr id="13" name="Content Placeholder 8">
            <a:extLst>
              <a:ext uri="{FF2B5EF4-FFF2-40B4-BE49-F238E27FC236}">
                <a16:creationId xmlns:a16="http://schemas.microsoft.com/office/drawing/2014/main" id="{FC818B03-1C2B-4606-B969-D01664E8D34E}"/>
              </a:ext>
            </a:extLst>
          </p:cNvPr>
          <p:cNvSpPr>
            <a:spLocks noGrp="1"/>
          </p:cNvSpPr>
          <p:nvPr>
            <p:ph idx="1"/>
          </p:nvPr>
        </p:nvSpPr>
        <p:spPr>
          <a:xfrm>
            <a:off x="643467" y="2638044"/>
            <a:ext cx="3925599" cy="3415622"/>
          </a:xfrm>
        </p:spPr>
        <p:txBody>
          <a:bodyPr>
            <a:normAutofit/>
          </a:bodyPr>
          <a:lstStyle/>
          <a:p>
            <a:r>
              <a:rPr lang="en-US" sz="2000" dirty="0">
                <a:solidFill>
                  <a:schemeClr val="bg1"/>
                </a:solidFill>
              </a:rPr>
              <a:t>Inactivated Influenza Vaccine (IIV)</a:t>
            </a:r>
          </a:p>
          <a:p>
            <a:r>
              <a:rPr lang="en-US" sz="2000" dirty="0">
                <a:solidFill>
                  <a:schemeClr val="bg1"/>
                </a:solidFill>
              </a:rPr>
              <a:t>Recombinant Influenza Vaccine (RIV)</a:t>
            </a:r>
          </a:p>
          <a:p>
            <a:r>
              <a:rPr lang="en-US" sz="2000" dirty="0">
                <a:solidFill>
                  <a:schemeClr val="bg1"/>
                </a:solidFill>
              </a:rPr>
              <a:t>Live attenuated Influenza Vaccine (LAIV)</a:t>
            </a:r>
          </a:p>
        </p:txBody>
      </p:sp>
      <p:cxnSp>
        <p:nvCxnSpPr>
          <p:cNvPr id="6" name="Straight Connector 5">
            <a:extLst>
              <a:ext uri="{FF2B5EF4-FFF2-40B4-BE49-F238E27FC236}">
                <a16:creationId xmlns:a16="http://schemas.microsoft.com/office/drawing/2014/main" id="{9A370E41-4C16-47E1-96C5-66969AEDC03E}"/>
              </a:ext>
            </a:extLst>
          </p:cNvPr>
          <p:cNvCxnSpPr>
            <a:cxnSpLocks/>
          </p:cNvCxnSpPr>
          <p:nvPr/>
        </p:nvCxnSpPr>
        <p:spPr>
          <a:xfrm>
            <a:off x="6248432" y="5600700"/>
            <a:ext cx="35432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3FCA482-1533-4AB7-A0EE-A63F65FBB5EB}"/>
              </a:ext>
            </a:extLst>
          </p:cNvPr>
          <p:cNvCxnSpPr>
            <a:cxnSpLocks/>
          </p:cNvCxnSpPr>
          <p:nvPr/>
        </p:nvCxnSpPr>
        <p:spPr>
          <a:xfrm>
            <a:off x="6248432" y="1562100"/>
            <a:ext cx="32003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2F5D9D5-EA60-4DF6-993A-6130DD540D08}"/>
              </a:ext>
            </a:extLst>
          </p:cNvPr>
          <p:cNvCxnSpPr>
            <a:cxnSpLocks/>
          </p:cNvCxnSpPr>
          <p:nvPr/>
        </p:nvCxnSpPr>
        <p:spPr>
          <a:xfrm>
            <a:off x="6248432" y="3743325"/>
            <a:ext cx="291461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B2A72D5E-B450-4019-BDA6-4A820E1CAA7D}"/>
              </a:ext>
            </a:extLst>
          </p:cNvPr>
          <p:cNvCxnSpPr>
            <a:cxnSpLocks/>
          </p:cNvCxnSpPr>
          <p:nvPr/>
        </p:nvCxnSpPr>
        <p:spPr>
          <a:xfrm>
            <a:off x="6316884" y="5295900"/>
            <a:ext cx="229371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4818F97D-3D5B-41C6-97C1-BF621B54DF64}"/>
              </a:ext>
            </a:extLst>
          </p:cNvPr>
          <p:cNvSpPr/>
          <p:nvPr/>
        </p:nvSpPr>
        <p:spPr>
          <a:xfrm>
            <a:off x="5209674" y="633412"/>
            <a:ext cx="88089" cy="136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132DD2A-7150-48AD-81BE-8BCC9F65B9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CF56598-6589-4804-933D-89B8CE0AC833}"/>
              </a:ext>
            </a:extLst>
          </p:cNvPr>
          <p:cNvSpPr/>
          <p:nvPr/>
        </p:nvSpPr>
        <p:spPr>
          <a:xfrm>
            <a:off x="9420225" y="701713"/>
            <a:ext cx="895350" cy="470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222FE6E-39D3-4021-B717-7C2B35FEB9DE}"/>
              </a:ext>
            </a:extLst>
          </p:cNvPr>
          <p:cNvSpPr/>
          <p:nvPr/>
        </p:nvSpPr>
        <p:spPr>
          <a:xfrm>
            <a:off x="9353550" y="5676900"/>
            <a:ext cx="791493" cy="37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hthoek 2">
            <a:extLst>
              <a:ext uri="{FF2B5EF4-FFF2-40B4-BE49-F238E27FC236}">
                <a16:creationId xmlns:a16="http://schemas.microsoft.com/office/drawing/2014/main" id="{E30EAE2C-0524-4F8B-9D2D-7224CD41EA17}"/>
              </a:ext>
            </a:extLst>
          </p:cNvPr>
          <p:cNvSpPr/>
          <p:nvPr/>
        </p:nvSpPr>
        <p:spPr>
          <a:xfrm>
            <a:off x="0" y="6538912"/>
            <a:ext cx="203198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CDCP week report. 2018</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93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6284A4-C389-4DE5-984F-DF70E0F4A99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nl-NL" sz="2800" dirty="0">
                <a:solidFill>
                  <a:schemeClr val="bg1"/>
                </a:solidFill>
              </a:rPr>
              <a:t>Types of vaccines</a:t>
            </a:r>
          </a:p>
        </p:txBody>
      </p:sp>
      <p:sp>
        <p:nvSpPr>
          <p:cNvPr id="3" name="Content Placeholder 2">
            <a:extLst>
              <a:ext uri="{FF2B5EF4-FFF2-40B4-BE49-F238E27FC236}">
                <a16:creationId xmlns:a16="http://schemas.microsoft.com/office/drawing/2014/main" id="{5ABCCEDC-8CCD-4F91-9024-FD55168D90BA}"/>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Influenza Vaccines 2018-2019</a:t>
            </a:r>
          </a:p>
          <a:p>
            <a:pPr lvl="1"/>
            <a:r>
              <a:rPr lang="en-US" sz="1050" dirty="0">
                <a:solidFill>
                  <a:schemeClr val="bg1"/>
                </a:solidFill>
              </a:rPr>
              <a:t>IIV3: </a:t>
            </a:r>
            <a:r>
              <a:rPr lang="nl-NL" sz="1050" dirty="0">
                <a:solidFill>
                  <a:schemeClr val="bg1"/>
                </a:solidFill>
              </a:rPr>
              <a:t>H1N1 pdm09–like virus </a:t>
            </a:r>
            <a:r>
              <a:rPr lang="nl-NL" sz="1050" b="1" dirty="0">
                <a:solidFill>
                  <a:schemeClr val="bg1"/>
                </a:solidFill>
              </a:rPr>
              <a:t>(A)</a:t>
            </a:r>
            <a:r>
              <a:rPr lang="nl-NL" sz="1050" dirty="0">
                <a:solidFill>
                  <a:schemeClr val="bg1"/>
                </a:solidFill>
              </a:rPr>
              <a:t>, H3N2-like virus </a:t>
            </a:r>
            <a:r>
              <a:rPr lang="nl-NL" sz="1050" b="1" dirty="0">
                <a:solidFill>
                  <a:schemeClr val="bg1"/>
                </a:solidFill>
              </a:rPr>
              <a:t>(A)</a:t>
            </a:r>
            <a:r>
              <a:rPr lang="nl-NL" sz="1050" dirty="0">
                <a:solidFill>
                  <a:schemeClr val="bg1"/>
                </a:solidFill>
              </a:rPr>
              <a:t>, B/Colorado/06/2017–like virus </a:t>
            </a:r>
            <a:r>
              <a:rPr lang="nl-NL" sz="1050" b="1" dirty="0">
                <a:solidFill>
                  <a:schemeClr val="bg1"/>
                </a:solidFill>
              </a:rPr>
              <a:t>(B)</a:t>
            </a:r>
          </a:p>
          <a:p>
            <a:pPr lvl="1"/>
            <a:r>
              <a:rPr lang="nl-NL" sz="1050" dirty="0">
                <a:solidFill>
                  <a:schemeClr val="bg1"/>
                </a:solidFill>
              </a:rPr>
              <a:t>IIV4 / RIV4: IIV3 + B/Phuket/3073/2013–like virus </a:t>
            </a:r>
            <a:r>
              <a:rPr lang="nl-NL" sz="1050" b="1" dirty="0">
                <a:solidFill>
                  <a:schemeClr val="bg1"/>
                </a:solidFill>
              </a:rPr>
              <a:t>(B)</a:t>
            </a:r>
          </a:p>
          <a:p>
            <a:r>
              <a:rPr lang="nl-NL" sz="1450" dirty="0">
                <a:solidFill>
                  <a:schemeClr val="bg1"/>
                </a:solidFill>
              </a:rPr>
              <a:t>Influenza B (2001 -2011) </a:t>
            </a:r>
            <a:r>
              <a:rPr lang="nl-NL" sz="1450" dirty="0" err="1">
                <a:solidFill>
                  <a:schemeClr val="bg1"/>
                </a:solidFill>
              </a:rPr>
              <a:t>responsible</a:t>
            </a:r>
            <a:r>
              <a:rPr lang="nl-NL" sz="1450" dirty="0">
                <a:solidFill>
                  <a:schemeClr val="bg1"/>
                </a:solidFill>
              </a:rPr>
              <a:t> </a:t>
            </a:r>
            <a:r>
              <a:rPr lang="nl-NL" sz="1450" dirty="0" err="1">
                <a:solidFill>
                  <a:schemeClr val="bg1"/>
                </a:solidFill>
              </a:rPr>
              <a:t>for</a:t>
            </a:r>
            <a:r>
              <a:rPr lang="nl-NL" sz="1450" dirty="0">
                <a:solidFill>
                  <a:schemeClr val="bg1"/>
                </a:solidFill>
              </a:rPr>
              <a:t> 22-44% of influenza </a:t>
            </a:r>
            <a:r>
              <a:rPr lang="nl-NL" sz="1450" dirty="0" err="1">
                <a:solidFill>
                  <a:schemeClr val="bg1"/>
                </a:solidFill>
              </a:rPr>
              <a:t>deaths</a:t>
            </a:r>
            <a:r>
              <a:rPr lang="nl-NL" sz="1450" dirty="0">
                <a:solidFill>
                  <a:schemeClr val="bg1"/>
                </a:solidFill>
              </a:rPr>
              <a:t> </a:t>
            </a:r>
            <a:r>
              <a:rPr lang="nl-NL" sz="1450" dirty="0" err="1">
                <a:solidFill>
                  <a:schemeClr val="bg1"/>
                </a:solidFill>
              </a:rPr>
              <a:t>each</a:t>
            </a:r>
            <a:r>
              <a:rPr lang="nl-NL" sz="1450" dirty="0">
                <a:solidFill>
                  <a:schemeClr val="bg1"/>
                </a:solidFill>
              </a:rPr>
              <a:t> </a:t>
            </a:r>
            <a:r>
              <a:rPr lang="nl-NL" sz="1450" dirty="0" err="1">
                <a:solidFill>
                  <a:schemeClr val="bg1"/>
                </a:solidFill>
              </a:rPr>
              <a:t>season</a:t>
            </a:r>
            <a:r>
              <a:rPr lang="nl-NL" sz="1450" dirty="0">
                <a:solidFill>
                  <a:schemeClr val="bg1"/>
                </a:solidFill>
              </a:rPr>
              <a:t> (0-18 </a:t>
            </a:r>
            <a:r>
              <a:rPr lang="nl-NL" sz="1450" dirty="0" err="1">
                <a:solidFill>
                  <a:schemeClr val="bg1"/>
                </a:solidFill>
              </a:rPr>
              <a:t>years</a:t>
            </a:r>
            <a:r>
              <a:rPr lang="nl-NL" sz="1450" dirty="0">
                <a:solidFill>
                  <a:schemeClr val="bg1"/>
                </a:solidFill>
              </a:rPr>
              <a:t>)</a:t>
            </a:r>
            <a:endParaRPr lang="en-US" sz="1450" dirty="0">
              <a:solidFill>
                <a:schemeClr val="bg1"/>
              </a:solidFill>
            </a:endParaRPr>
          </a:p>
        </p:txBody>
      </p:sp>
      <p:pic>
        <p:nvPicPr>
          <p:cNvPr id="4" name="Picture 3">
            <a:extLst>
              <a:ext uri="{FF2B5EF4-FFF2-40B4-BE49-F238E27FC236}">
                <a16:creationId xmlns:a16="http://schemas.microsoft.com/office/drawing/2014/main" id="{58D5DD3E-C9FA-41C1-8277-596B36A84C71}"/>
              </a:ext>
            </a:extLst>
          </p:cNvPr>
          <p:cNvPicPr>
            <a:picLocks noChangeAspect="1"/>
          </p:cNvPicPr>
          <p:nvPr/>
        </p:nvPicPr>
        <p:blipFill>
          <a:blip r:embed="rId3"/>
          <a:stretch>
            <a:fillRect/>
          </a:stretch>
        </p:blipFill>
        <p:spPr>
          <a:xfrm>
            <a:off x="5648960" y="1600678"/>
            <a:ext cx="5581192" cy="3656643"/>
          </a:xfrm>
          <a:prstGeom prst="rect">
            <a:avLst/>
          </a:prstGeom>
        </p:spPr>
      </p:pic>
      <p:sp>
        <p:nvSpPr>
          <p:cNvPr id="7" name="Rectangle 6">
            <a:extLst>
              <a:ext uri="{FF2B5EF4-FFF2-40B4-BE49-F238E27FC236}">
                <a16:creationId xmlns:a16="http://schemas.microsoft.com/office/drawing/2014/main" id="{0D7BBC05-6B01-4FC4-AF89-4BEA776B1A76}"/>
              </a:ext>
            </a:extLst>
          </p:cNvPr>
          <p:cNvSpPr/>
          <p:nvPr/>
        </p:nvSpPr>
        <p:spPr>
          <a:xfrm>
            <a:off x="5801360" y="1311319"/>
            <a:ext cx="598424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Proportion of influenza (sub)types by study, Europe, 2017/18 (n = 6,979)</a:t>
            </a:r>
            <a:endPar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D07F84F-BC1F-45A2-AC3B-E6CD2BFB3273}"/>
              </a:ext>
            </a:extLst>
          </p:cNvPr>
          <p:cNvSpPr/>
          <p:nvPr/>
        </p:nvSpPr>
        <p:spPr>
          <a:xfrm>
            <a:off x="6096000" y="7088549"/>
            <a:ext cx="6096000" cy="43088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DK: Denmark study; ES: Spain study; UK: United Kingdom study; EU-H: European hospital-based study; EU-PC: European primary care-based study</a:t>
            </a: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8B38B63-DEB0-458A-84F4-3F9FF1E2FD05}"/>
              </a:ext>
            </a:extLst>
          </p:cNvPr>
          <p:cNvPicPr>
            <a:picLocks noChangeAspect="1"/>
          </p:cNvPicPr>
          <p:nvPr/>
        </p:nvPicPr>
        <p:blipFill>
          <a:blip r:embed="rId4"/>
          <a:stretch>
            <a:fillRect/>
          </a:stretch>
        </p:blipFill>
        <p:spPr>
          <a:xfrm>
            <a:off x="4770127" y="1073945"/>
            <a:ext cx="7338857" cy="4710108"/>
          </a:xfrm>
          <a:prstGeom prst="rect">
            <a:avLst/>
          </a:prstGeom>
        </p:spPr>
      </p:pic>
      <p:sp>
        <p:nvSpPr>
          <p:cNvPr id="5" name="Slide Number Placeholder 4">
            <a:extLst>
              <a:ext uri="{FF2B5EF4-FFF2-40B4-BE49-F238E27FC236}">
                <a16:creationId xmlns:a16="http://schemas.microsoft.com/office/drawing/2014/main" id="{385DFF47-D3E4-422D-A794-5C6A0A9FDE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hthoek 2">
            <a:extLst>
              <a:ext uri="{FF2B5EF4-FFF2-40B4-BE49-F238E27FC236}">
                <a16:creationId xmlns:a16="http://schemas.microsoft.com/office/drawing/2014/main" id="{E1775AFB-D848-4EC2-908A-FF7C912A9554}"/>
              </a:ext>
            </a:extLst>
          </p:cNvPr>
          <p:cNvSpPr/>
          <p:nvPr/>
        </p:nvSpPr>
        <p:spPr>
          <a:xfrm>
            <a:off x="0" y="6283934"/>
            <a:ext cx="212084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Rondy</a:t>
            </a: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M et al.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Ambrose CS et al. </a:t>
            </a: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2012</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7859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437B23-E151-4FE5-B5CE-07311C83003D}"/>
              </a:ext>
            </a:extLst>
          </p:cNvPr>
          <p:cNvSpPr>
            <a:spLocks noGrp="1"/>
          </p:cNvSpPr>
          <p:nvPr>
            <p:ph type="title"/>
          </p:nvPr>
        </p:nvSpPr>
        <p:spPr>
          <a:xfrm>
            <a:off x="863029" y="1012004"/>
            <a:ext cx="3416158" cy="4795408"/>
          </a:xfrm>
        </p:spPr>
        <p:txBody>
          <a:bodyPr>
            <a:normAutofit/>
          </a:bodyPr>
          <a:lstStyle/>
          <a:p>
            <a:r>
              <a:rPr lang="nl-NL">
                <a:solidFill>
                  <a:srgbClr val="FFFFFF"/>
                </a:solidFill>
              </a:rPr>
              <a:t>SMPC</a:t>
            </a:r>
          </a:p>
        </p:txBody>
      </p:sp>
      <p:graphicFrame>
        <p:nvGraphicFramePr>
          <p:cNvPr id="6" name="Content Placeholder 3">
            <a:extLst>
              <a:ext uri="{FF2B5EF4-FFF2-40B4-BE49-F238E27FC236}">
                <a16:creationId xmlns:a16="http://schemas.microsoft.com/office/drawing/2014/main" id="{76A0CCC5-DFB8-48E3-8101-DF07E82B7AC8}"/>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54FDC29-5AF9-440D-9ADB-93C3781AD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36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41E3DB36-F0EF-458A-9610-E487144B9EFC}"/>
              </a:ext>
            </a:extLst>
          </p:cNvPr>
          <p:cNvPicPr>
            <a:picLocks noGrp="1" noChangeAspect="1"/>
          </p:cNvPicPr>
          <p:nvPr>
            <p:ph idx="1"/>
          </p:nvPr>
        </p:nvPicPr>
        <p:blipFill>
          <a:blip r:embed="rId3"/>
          <a:stretch>
            <a:fillRect/>
          </a:stretch>
        </p:blipFill>
        <p:spPr>
          <a:xfrm>
            <a:off x="722428" y="2585238"/>
            <a:ext cx="12881501" cy="3338652"/>
          </a:xfrm>
          <a:prstGeom prst="rect">
            <a:avLst/>
          </a:prstGeom>
        </p:spPr>
      </p:pic>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29DCB1-EB24-4BFE-A9BE-B956747AA1BD}"/>
              </a:ext>
            </a:extLst>
          </p:cNvPr>
          <p:cNvSpPr>
            <a:spLocks noGrp="1"/>
          </p:cNvSpPr>
          <p:nvPr>
            <p:ph type="title"/>
          </p:nvPr>
        </p:nvSpPr>
        <p:spPr>
          <a:xfrm>
            <a:off x="378068" y="466578"/>
            <a:ext cx="11287859" cy="930447"/>
          </a:xfrm>
        </p:spPr>
        <p:txBody>
          <a:bodyPr vert="horz" lIns="91440" tIns="45720" rIns="91440" bIns="45720" rtlCol="0" anchor="b">
            <a:normAutofit fontScale="90000"/>
          </a:bodyPr>
          <a:lstStyle/>
          <a:p>
            <a:pPr algn="ctr"/>
            <a:r>
              <a:rPr lang="en-US" sz="4200" kern="1200" dirty="0">
                <a:solidFill>
                  <a:srgbClr val="FFFFFF"/>
                </a:solidFill>
                <a:latin typeface="+mj-lt"/>
                <a:ea typeface="+mj-ea"/>
                <a:cs typeface="+mj-cs"/>
              </a:rPr>
              <a:t>Safety / efficacy of influenza vaccines in pregnant woman</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E6A529-4112-4260-8794-2535A2797F8B}"/>
              </a:ext>
            </a:extLst>
          </p:cNvPr>
          <p:cNvCxnSpPr>
            <a:cxnSpLocks/>
          </p:cNvCxnSpPr>
          <p:nvPr/>
        </p:nvCxnSpPr>
        <p:spPr>
          <a:xfrm>
            <a:off x="806649" y="4254564"/>
            <a:ext cx="879455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B3F992A6-D5EB-4957-A521-57DDEC3657A2}"/>
              </a:ext>
            </a:extLst>
          </p:cNvPr>
          <p:cNvCxnSpPr>
            <a:cxnSpLocks/>
          </p:cNvCxnSpPr>
          <p:nvPr/>
        </p:nvCxnSpPr>
        <p:spPr>
          <a:xfrm>
            <a:off x="806649" y="5051214"/>
            <a:ext cx="879455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D614FBAE-BA04-4C6F-B534-3FFD9EBC327C}"/>
              </a:ext>
            </a:extLst>
          </p:cNvPr>
          <p:cNvCxnSpPr>
            <a:cxnSpLocks/>
          </p:cNvCxnSpPr>
          <p:nvPr/>
        </p:nvCxnSpPr>
        <p:spPr>
          <a:xfrm>
            <a:off x="806649" y="5416440"/>
            <a:ext cx="8794551"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882FF6C7-8C64-40A4-AC83-AEA362696A77}"/>
              </a:ext>
            </a:extLst>
          </p:cNvPr>
          <p:cNvSpPr txBox="1"/>
          <p:nvPr/>
        </p:nvSpPr>
        <p:spPr>
          <a:xfrm>
            <a:off x="11665927" y="6925865"/>
            <a:ext cx="1168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2019</a:t>
            </a:r>
          </a:p>
        </p:txBody>
      </p:sp>
      <p:cxnSp>
        <p:nvCxnSpPr>
          <p:cNvPr id="18" name="Straight Connector 17">
            <a:extLst>
              <a:ext uri="{FF2B5EF4-FFF2-40B4-BE49-F238E27FC236}">
                <a16:creationId xmlns:a16="http://schemas.microsoft.com/office/drawing/2014/main" id="{37F068F0-D89A-49E8-9B35-47F0CD1F35C1}"/>
              </a:ext>
            </a:extLst>
          </p:cNvPr>
          <p:cNvCxnSpPr>
            <a:cxnSpLocks/>
          </p:cNvCxnSpPr>
          <p:nvPr/>
        </p:nvCxnSpPr>
        <p:spPr>
          <a:xfrm>
            <a:off x="806649" y="4665936"/>
            <a:ext cx="8794551" cy="0"/>
          </a:xfrm>
          <a:prstGeom prst="line">
            <a:avLst/>
          </a:prstGeom>
        </p:spPr>
        <p:style>
          <a:lnRef idx="3">
            <a:schemeClr val="accent1"/>
          </a:lnRef>
          <a:fillRef idx="0">
            <a:schemeClr val="accent1"/>
          </a:fillRef>
          <a:effectRef idx="2">
            <a:schemeClr val="accent1"/>
          </a:effectRef>
          <a:fontRef idx="minor">
            <a:schemeClr val="tx1"/>
          </a:fontRef>
        </p:style>
      </p:cxnSp>
      <p:sp>
        <p:nvSpPr>
          <p:cNvPr id="33" name="Rectangle 32">
            <a:extLst>
              <a:ext uri="{FF2B5EF4-FFF2-40B4-BE49-F238E27FC236}">
                <a16:creationId xmlns:a16="http://schemas.microsoft.com/office/drawing/2014/main" id="{FDEB08B1-81F2-46B8-B8A5-75B081A633CE}"/>
              </a:ext>
            </a:extLst>
          </p:cNvPr>
          <p:cNvSpPr/>
          <p:nvPr/>
        </p:nvSpPr>
        <p:spPr>
          <a:xfrm>
            <a:off x="9853863" y="2911642"/>
            <a:ext cx="2338137" cy="36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B1128F1-F49B-4E63-8080-3D6D665D98FB}"/>
              </a:ext>
            </a:extLst>
          </p:cNvPr>
          <p:cNvSpPr/>
          <p:nvPr/>
        </p:nvSpPr>
        <p:spPr>
          <a:xfrm>
            <a:off x="619627" y="5781666"/>
            <a:ext cx="837999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*Adjustments were made for maternal age, race/ethnicity, education, smoking during pregnancy, parity, prenatal care, median family household income, pre-pregnancy BMI, and year of vaccination.</a:t>
            </a:r>
            <a:endParaRPr kumimoji="0" lang="nl-NL"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Slide Number Placeholder 34">
            <a:extLst>
              <a:ext uri="{FF2B5EF4-FFF2-40B4-BE49-F238E27FC236}">
                <a16:creationId xmlns:a16="http://schemas.microsoft.com/office/drawing/2014/main" id="{4A7D4333-F1F3-4E0F-B81E-7685DEC88E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Rechthoek 2">
            <a:extLst>
              <a:ext uri="{FF2B5EF4-FFF2-40B4-BE49-F238E27FC236}">
                <a16:creationId xmlns:a16="http://schemas.microsoft.com/office/drawing/2014/main" id="{A66468B9-87CE-4530-A2C4-D84B835DD3FC}"/>
              </a:ext>
            </a:extLst>
          </p:cNvPr>
          <p:cNvSpPr/>
          <p:nvPr/>
        </p:nvSpPr>
        <p:spPr>
          <a:xfrm>
            <a:off x="0" y="6514514"/>
            <a:ext cx="18200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Getahun</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2019</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8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7A9C50-95A1-40D6-830E-4E0534F44FB6}"/>
              </a:ext>
            </a:extLst>
          </p:cNvPr>
          <p:cNvSpPr>
            <a:spLocks noGrp="1"/>
          </p:cNvSpPr>
          <p:nvPr>
            <p:ph type="title"/>
          </p:nvPr>
        </p:nvSpPr>
        <p:spPr>
          <a:xfrm>
            <a:off x="321564" y="963877"/>
            <a:ext cx="4010998" cy="4930246"/>
          </a:xfrm>
        </p:spPr>
        <p:txBody>
          <a:bodyPr>
            <a:normAutofit/>
          </a:bodyPr>
          <a:lstStyle/>
          <a:p>
            <a:pPr algn="ctr"/>
            <a:r>
              <a:rPr lang="nl-NL" sz="2800" dirty="0">
                <a:solidFill>
                  <a:schemeClr val="accent1">
                    <a:lumMod val="75000"/>
                  </a:schemeClr>
                </a:solidFill>
              </a:rPr>
              <a:t>Post-</a:t>
            </a:r>
            <a:r>
              <a:rPr lang="nl-NL" sz="2800" dirty="0" err="1">
                <a:solidFill>
                  <a:schemeClr val="accent1">
                    <a:lumMod val="75000"/>
                  </a:schemeClr>
                </a:solidFill>
              </a:rPr>
              <a:t>licensure</a:t>
            </a:r>
            <a:r>
              <a:rPr lang="nl-NL" sz="2800" dirty="0">
                <a:solidFill>
                  <a:schemeClr val="accent1">
                    <a:lumMod val="75000"/>
                  </a:schemeClr>
                </a:solidFill>
              </a:rPr>
              <a:t> surveillance of </a:t>
            </a:r>
            <a:br>
              <a:rPr lang="nl-NL" sz="2800" dirty="0">
                <a:solidFill>
                  <a:schemeClr val="accent1">
                    <a:lumMod val="75000"/>
                  </a:schemeClr>
                </a:solidFill>
              </a:rPr>
            </a:br>
            <a:r>
              <a:rPr lang="nl-NL" sz="2800" dirty="0" err="1">
                <a:solidFill>
                  <a:schemeClr val="accent1">
                    <a:lumMod val="75000"/>
                  </a:schemeClr>
                </a:solidFill>
              </a:rPr>
              <a:t>Quadrivalent</a:t>
            </a:r>
            <a:r>
              <a:rPr lang="nl-NL" sz="2800" dirty="0">
                <a:solidFill>
                  <a:schemeClr val="accent1">
                    <a:lumMod val="75000"/>
                  </a:schemeClr>
                </a:solidFill>
              </a:rPr>
              <a:t> vaccines (VAERS)</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10CCD8-CBB5-4366-8A90-9FBEA2109DE4}"/>
              </a:ext>
            </a:extLst>
          </p:cNvPr>
          <p:cNvSpPr>
            <a:spLocks noGrp="1"/>
          </p:cNvSpPr>
          <p:nvPr>
            <p:ph idx="1"/>
          </p:nvPr>
        </p:nvSpPr>
        <p:spPr>
          <a:xfrm>
            <a:off x="4976031" y="1154945"/>
            <a:ext cx="6377769" cy="4930246"/>
          </a:xfrm>
        </p:spPr>
        <p:txBody>
          <a:bodyPr anchor="ctr">
            <a:normAutofit/>
          </a:bodyPr>
          <a:lstStyle/>
          <a:p>
            <a:r>
              <a:rPr lang="en-US" sz="1600" dirty="0"/>
              <a:t>Available since the 2013–2014 influenza season</a:t>
            </a:r>
            <a:endParaRPr lang="nl-NL" sz="1600" dirty="0"/>
          </a:p>
          <a:p>
            <a:r>
              <a:rPr lang="nl-NL" sz="1600" dirty="0"/>
              <a:t>36 </a:t>
            </a:r>
            <a:r>
              <a:rPr lang="nl-NL" sz="1600" dirty="0" err="1"/>
              <a:t>reports</a:t>
            </a:r>
            <a:r>
              <a:rPr lang="nl-NL" sz="1600" dirty="0"/>
              <a:t> of </a:t>
            </a:r>
            <a:r>
              <a:rPr lang="nl-NL" sz="1600" dirty="0" err="1"/>
              <a:t>women</a:t>
            </a:r>
            <a:r>
              <a:rPr lang="nl-NL" sz="1600" dirty="0"/>
              <a:t> </a:t>
            </a:r>
            <a:r>
              <a:rPr lang="nl-NL" sz="1600" dirty="0" err="1"/>
              <a:t>who</a:t>
            </a:r>
            <a:r>
              <a:rPr lang="nl-NL" sz="1600" dirty="0"/>
              <a:t> have </a:t>
            </a:r>
            <a:r>
              <a:rPr lang="nl-NL" sz="1600" dirty="0" err="1"/>
              <a:t>recieved</a:t>
            </a:r>
            <a:r>
              <a:rPr lang="nl-NL" sz="1600" dirty="0"/>
              <a:t> IIV4 </a:t>
            </a:r>
            <a:r>
              <a:rPr lang="nl-NL" sz="1600" dirty="0" err="1"/>
              <a:t>during</a:t>
            </a:r>
            <a:r>
              <a:rPr lang="nl-NL" sz="1600" dirty="0"/>
              <a:t> </a:t>
            </a:r>
            <a:r>
              <a:rPr lang="nl-NL" sz="1600" dirty="0" err="1"/>
              <a:t>pregnancy</a:t>
            </a:r>
            <a:r>
              <a:rPr lang="nl-NL" sz="1600" dirty="0"/>
              <a:t> are </a:t>
            </a:r>
            <a:r>
              <a:rPr lang="nl-NL" sz="1600" dirty="0" err="1"/>
              <a:t>available</a:t>
            </a:r>
            <a:endParaRPr lang="nl-NL" sz="1600" dirty="0"/>
          </a:p>
          <a:p>
            <a:r>
              <a:rPr lang="en-US" sz="1600" dirty="0"/>
              <a:t>Three reports described an adverse event related to pregnancy: spontaneous abortion, uterine bleeding, and trisomy (one report each)</a:t>
            </a:r>
          </a:p>
          <a:p>
            <a:r>
              <a:rPr lang="en-US" sz="1600" dirty="0"/>
              <a:t>Twelve reports described adverse events that were not directly related to the pregnancy, e.g. injection site reactions, allergic reactions, and musculoskeletal symptoms</a:t>
            </a:r>
          </a:p>
          <a:p>
            <a:r>
              <a:rPr lang="en-US" sz="1600" dirty="0"/>
              <a:t>Twenty-one reports did not describe an adverse event</a:t>
            </a:r>
          </a:p>
          <a:p>
            <a:r>
              <a:rPr lang="en-US" sz="1600" dirty="0"/>
              <a:t>VAERS did not identify any safety concerns</a:t>
            </a:r>
          </a:p>
          <a:p>
            <a:endParaRPr lang="nl-NL" sz="1600" dirty="0"/>
          </a:p>
          <a:p>
            <a:endParaRPr lang="nl-NL" sz="1600" dirty="0"/>
          </a:p>
        </p:txBody>
      </p:sp>
      <p:sp>
        <p:nvSpPr>
          <p:cNvPr id="4" name="Slide Number Placeholder 3">
            <a:extLst>
              <a:ext uri="{FF2B5EF4-FFF2-40B4-BE49-F238E27FC236}">
                <a16:creationId xmlns:a16="http://schemas.microsoft.com/office/drawing/2014/main" id="{E3AE9CBC-6C0D-4D45-A424-38EE0C4CC4B2}"/>
              </a:ext>
            </a:extLst>
          </p:cNvPr>
          <p:cNvSpPr>
            <a:spLocks noGrp="1"/>
          </p:cNvSpPr>
          <p:nvPr>
            <p:ph type="sldNum" sz="quarter" idx="12"/>
          </p:nvPr>
        </p:nvSpPr>
        <p:spPr>
          <a:xfrm>
            <a:off x="8610600" y="62166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hthoek 2">
            <a:extLst>
              <a:ext uri="{FF2B5EF4-FFF2-40B4-BE49-F238E27FC236}">
                <a16:creationId xmlns:a16="http://schemas.microsoft.com/office/drawing/2014/main" id="{2040509E-FCDF-430F-9773-3D2CF7573E12}"/>
              </a:ext>
            </a:extLst>
          </p:cNvPr>
          <p:cNvSpPr/>
          <p:nvPr/>
        </p:nvSpPr>
        <p:spPr>
          <a:xfrm>
            <a:off x="204537" y="6518709"/>
            <a:ext cx="18200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Haber P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2016</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4744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E4CDEF-EBD5-4A67-A6F8-367BF6EFC4D4}"/>
              </a:ext>
            </a:extLst>
          </p:cNvPr>
          <p:cNvSpPr>
            <a:spLocks noGrp="1"/>
          </p:cNvSpPr>
          <p:nvPr>
            <p:ph type="title"/>
          </p:nvPr>
        </p:nvSpPr>
        <p:spPr>
          <a:xfrm>
            <a:off x="838200" y="963877"/>
            <a:ext cx="3494362" cy="4930246"/>
          </a:xfrm>
        </p:spPr>
        <p:txBody>
          <a:bodyPr vert="horz" lIns="91440" tIns="45720" rIns="91440" bIns="45720" rtlCol="0">
            <a:normAutofit/>
          </a:bodyPr>
          <a:lstStyle/>
          <a:p>
            <a:pPr algn="ctr"/>
            <a:r>
              <a:rPr lang="en-US" sz="3200" kern="1200" dirty="0">
                <a:solidFill>
                  <a:schemeClr val="accent1">
                    <a:lumMod val="75000"/>
                  </a:schemeClr>
                </a:solidFill>
                <a:latin typeface="+mj-lt"/>
                <a:ea typeface="+mj-ea"/>
                <a:cs typeface="+mj-cs"/>
              </a:rPr>
              <a:t>Recombinant Influenza Vaccine RIV4</a:t>
            </a:r>
          </a:p>
        </p:txBody>
      </p:sp>
      <p:cxnSp>
        <p:nvCxnSpPr>
          <p:cNvPr id="50" name="Straight Connector 4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91F4A7-3C77-4AE0-99A7-DA49BC529B14}"/>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000" dirty="0"/>
              <a:t>Available since the 2013–2014 influenza season</a:t>
            </a:r>
          </a:p>
          <a:p>
            <a:r>
              <a:rPr lang="en-US" sz="2000" dirty="0"/>
              <a:t>Experience with the use of RIVs in pregnant women 18 years and older is limited </a:t>
            </a:r>
          </a:p>
          <a:p>
            <a:r>
              <a:rPr lang="en-US" sz="2000" dirty="0"/>
              <a:t>RIV4 had comparable safety and immunogenicity to IIV4</a:t>
            </a:r>
          </a:p>
          <a:p>
            <a:endParaRPr lang="en-US" sz="2000" kern="1200" dirty="0">
              <a:latin typeface="+mn-lt"/>
              <a:ea typeface="+mn-ea"/>
              <a:cs typeface="+mn-cs"/>
            </a:endParaRPr>
          </a:p>
        </p:txBody>
      </p:sp>
      <p:sp>
        <p:nvSpPr>
          <p:cNvPr id="4" name="Slide Number Placeholder 3">
            <a:extLst>
              <a:ext uri="{FF2B5EF4-FFF2-40B4-BE49-F238E27FC236}">
                <a16:creationId xmlns:a16="http://schemas.microsoft.com/office/drawing/2014/main" id="{DE0ECD07-D434-4271-B922-0D38578AA629}"/>
              </a:ext>
            </a:extLst>
          </p:cNvPr>
          <p:cNvSpPr>
            <a:spLocks noGrp="1"/>
          </p:cNvSpPr>
          <p:nvPr>
            <p:ph type="sldNum" sz="quarter" idx="12"/>
          </p:nvPr>
        </p:nvSpPr>
        <p:spPr>
          <a:xfrm>
            <a:off x="8610600" y="620893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hthoek 2">
            <a:extLst>
              <a:ext uri="{FF2B5EF4-FFF2-40B4-BE49-F238E27FC236}">
                <a16:creationId xmlns:a16="http://schemas.microsoft.com/office/drawing/2014/main" id="{E1276A65-19C0-4477-8E83-5E49FFCF63D6}"/>
              </a:ext>
            </a:extLst>
          </p:cNvPr>
          <p:cNvSpPr/>
          <p:nvPr/>
        </p:nvSpPr>
        <p:spPr>
          <a:xfrm>
            <a:off x="204537" y="6518709"/>
            <a:ext cx="18200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Dunkle</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LM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2018</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2923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AD79EB-E089-4882-B8EC-400E7FE8B49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Different components of vaccines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615712C6-71AC-4789-B2BA-849C5A61D1D7}"/>
              </a:ext>
            </a:extLst>
          </p:cNvPr>
          <p:cNvPicPr>
            <a:picLocks noGrp="1" noChangeAspect="1"/>
          </p:cNvPicPr>
          <p:nvPr>
            <p:ph idx="1"/>
          </p:nvPr>
        </p:nvPicPr>
        <p:blipFill>
          <a:blip r:embed="rId3"/>
          <a:stretch>
            <a:fillRect/>
          </a:stretch>
        </p:blipFill>
        <p:spPr>
          <a:xfrm>
            <a:off x="876715" y="2509911"/>
            <a:ext cx="10383471" cy="3997637"/>
          </a:xfrm>
          <a:prstGeom prst="rect">
            <a:avLst/>
          </a:prstGeom>
        </p:spPr>
      </p:pic>
      <p:sp>
        <p:nvSpPr>
          <p:cNvPr id="5" name="Oval 4">
            <a:extLst>
              <a:ext uri="{FF2B5EF4-FFF2-40B4-BE49-F238E27FC236}">
                <a16:creationId xmlns:a16="http://schemas.microsoft.com/office/drawing/2014/main" id="{0E3CB611-E3C5-424E-83B9-D925A821429C}"/>
              </a:ext>
            </a:extLst>
          </p:cNvPr>
          <p:cNvSpPr/>
          <p:nvPr/>
        </p:nvSpPr>
        <p:spPr>
          <a:xfrm>
            <a:off x="3302000" y="2781300"/>
            <a:ext cx="1346200" cy="1905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449AD853-EF13-48E7-A3F3-46F5C8CCB19E}"/>
              </a:ext>
            </a:extLst>
          </p:cNvPr>
          <p:cNvSpPr/>
          <p:nvPr/>
        </p:nvSpPr>
        <p:spPr>
          <a:xfrm>
            <a:off x="4951265" y="3340100"/>
            <a:ext cx="2008335" cy="1130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CE31E5F-7FDD-4DD3-8756-D165EA51CB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hthoek 2">
            <a:extLst>
              <a:ext uri="{FF2B5EF4-FFF2-40B4-BE49-F238E27FC236}">
                <a16:creationId xmlns:a16="http://schemas.microsoft.com/office/drawing/2014/main" id="{D0F4FFD1-578B-4A43-BF93-4ED367EB6F49}"/>
              </a:ext>
            </a:extLst>
          </p:cNvPr>
          <p:cNvSpPr/>
          <p:nvPr/>
        </p:nvSpPr>
        <p:spPr>
          <a:xfrm>
            <a:off x="0" y="6537376"/>
            <a:ext cx="18200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Docs2US.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2018</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000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769A2C-AF07-4FEC-AFA5-6907778019D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Adjuvants</a:t>
            </a:r>
          </a:p>
        </p:txBody>
      </p:sp>
      <p:pic>
        <p:nvPicPr>
          <p:cNvPr id="4" name="Content Placeholder 3">
            <a:extLst>
              <a:ext uri="{FF2B5EF4-FFF2-40B4-BE49-F238E27FC236}">
                <a16:creationId xmlns:a16="http://schemas.microsoft.com/office/drawing/2014/main" id="{5754C51D-BB80-47A0-A35D-40FF878252B5}"/>
              </a:ext>
            </a:extLst>
          </p:cNvPr>
          <p:cNvPicPr>
            <a:picLocks noGrp="1" noChangeAspect="1"/>
          </p:cNvPicPr>
          <p:nvPr>
            <p:ph idx="1"/>
          </p:nvPr>
        </p:nvPicPr>
        <p:blipFill>
          <a:blip r:embed="rId3"/>
          <a:stretch>
            <a:fillRect/>
          </a:stretch>
        </p:blipFill>
        <p:spPr>
          <a:xfrm>
            <a:off x="4038600" y="1369684"/>
            <a:ext cx="7188199" cy="4115242"/>
          </a:xfrm>
          <a:prstGeom prst="rect">
            <a:avLst/>
          </a:prstGeom>
        </p:spPr>
      </p:pic>
      <p:sp>
        <p:nvSpPr>
          <p:cNvPr id="5" name="Rectangle 4">
            <a:extLst>
              <a:ext uri="{FF2B5EF4-FFF2-40B4-BE49-F238E27FC236}">
                <a16:creationId xmlns:a16="http://schemas.microsoft.com/office/drawing/2014/main" id="{90F04F00-2444-41DD-948F-0335F1F90FAD}"/>
              </a:ext>
            </a:extLst>
          </p:cNvPr>
          <p:cNvSpPr/>
          <p:nvPr/>
        </p:nvSpPr>
        <p:spPr>
          <a:xfrm>
            <a:off x="4038600" y="771494"/>
            <a:ext cx="6096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Forest plot for congenital anomalies associated with any-trimester influenza immunization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Adjuvanted with MF59 / AS03</a:t>
            </a:r>
            <a:endParaRPr kumimoji="0" lang="nl-NL"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C67170E-6F4F-4F57-8DE7-E9E1DEAECB1B}"/>
              </a:ext>
            </a:extLst>
          </p:cNvPr>
          <p:cNvSpPr txBox="1"/>
          <p:nvPr/>
        </p:nvSpPr>
        <p:spPr>
          <a:xfrm>
            <a:off x="11451959" y="6858000"/>
            <a:ext cx="1168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2015</a:t>
            </a:r>
          </a:p>
        </p:txBody>
      </p:sp>
      <p:sp>
        <p:nvSpPr>
          <p:cNvPr id="3" name="Slide Number Placeholder 2">
            <a:extLst>
              <a:ext uri="{FF2B5EF4-FFF2-40B4-BE49-F238E27FC236}">
                <a16:creationId xmlns:a16="http://schemas.microsoft.com/office/drawing/2014/main" id="{35C2E3F2-C245-4DF1-88A8-2ACAFFDF6F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hthoek 2">
            <a:extLst>
              <a:ext uri="{FF2B5EF4-FFF2-40B4-BE49-F238E27FC236}">
                <a16:creationId xmlns:a16="http://schemas.microsoft.com/office/drawing/2014/main" id="{FC7210FA-35BA-4853-8057-C83F4CBDA9CD}"/>
              </a:ext>
            </a:extLst>
          </p:cNvPr>
          <p:cNvSpPr/>
          <p:nvPr/>
        </p:nvSpPr>
        <p:spPr>
          <a:xfrm>
            <a:off x="2013557" y="6593000"/>
            <a:ext cx="222442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Polyzos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KA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2015</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497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Content Placeholder 33">
            <a:extLst>
              <a:ext uri="{FF2B5EF4-FFF2-40B4-BE49-F238E27FC236}">
                <a16:creationId xmlns:a16="http://schemas.microsoft.com/office/drawing/2014/main" id="{481E6A23-8F13-465F-A4A8-5F31EA84643C}"/>
              </a:ext>
            </a:extLst>
          </p:cNvPr>
          <p:cNvPicPr>
            <a:picLocks noGrp="1" noChangeAspect="1"/>
          </p:cNvPicPr>
          <p:nvPr>
            <p:ph idx="1"/>
          </p:nvPr>
        </p:nvPicPr>
        <p:blipFill>
          <a:blip r:embed="rId3"/>
          <a:stretch>
            <a:fillRect/>
          </a:stretch>
        </p:blipFill>
        <p:spPr>
          <a:xfrm>
            <a:off x="914400" y="1982770"/>
            <a:ext cx="12097316" cy="5189732"/>
          </a:xfrm>
          <a:prstGeom prst="rect">
            <a:avLst/>
          </a:prstGeom>
        </p:spPr>
      </p:pic>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C86E03-9D6A-4844-A1AD-63716DB997D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000" kern="1200">
                <a:solidFill>
                  <a:srgbClr val="FFFFFF"/>
                </a:solidFill>
                <a:latin typeface="+mj-lt"/>
                <a:ea typeface="+mj-ea"/>
                <a:cs typeface="+mj-cs"/>
              </a:rPr>
              <a:t>Safety of maternal influenza vaccination for the fetus </a:t>
            </a:r>
            <a:br>
              <a:rPr lang="en-US" sz="3000" kern="1200">
                <a:solidFill>
                  <a:srgbClr val="FFFFFF"/>
                </a:solidFill>
                <a:latin typeface="+mj-lt"/>
                <a:ea typeface="+mj-ea"/>
                <a:cs typeface="+mj-cs"/>
              </a:rPr>
            </a:br>
            <a:r>
              <a:rPr lang="en-US" sz="3000" kern="1200">
                <a:solidFill>
                  <a:srgbClr val="FFFFFF"/>
                </a:solidFill>
                <a:latin typeface="+mj-lt"/>
                <a:ea typeface="+mj-ea"/>
                <a:cs typeface="+mj-cs"/>
              </a:rPr>
              <a:t>|Fetal death</a:t>
            </a:r>
            <a:endParaRPr lang="en-US" sz="30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E149942-6793-4357-B4AD-42C5D802300F}"/>
              </a:ext>
            </a:extLst>
          </p:cNvPr>
          <p:cNvSpPr txBox="1"/>
          <p:nvPr/>
        </p:nvSpPr>
        <p:spPr>
          <a:xfrm>
            <a:off x="11665927" y="6892259"/>
            <a:ext cx="1168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2015</a:t>
            </a:r>
          </a:p>
        </p:txBody>
      </p:sp>
      <p:cxnSp>
        <p:nvCxnSpPr>
          <p:cNvPr id="22" name="Straight Connector 21">
            <a:extLst>
              <a:ext uri="{FF2B5EF4-FFF2-40B4-BE49-F238E27FC236}">
                <a16:creationId xmlns:a16="http://schemas.microsoft.com/office/drawing/2014/main" id="{9C3E2128-C6D1-4FC1-9A0A-6DD35064B545}"/>
              </a:ext>
            </a:extLst>
          </p:cNvPr>
          <p:cNvCxnSpPr>
            <a:cxnSpLocks/>
          </p:cNvCxnSpPr>
          <p:nvPr/>
        </p:nvCxnSpPr>
        <p:spPr>
          <a:xfrm>
            <a:off x="6437306" y="3408236"/>
            <a:ext cx="157185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6EBAB599-2D66-4C17-B1C2-7D125855C179}"/>
              </a:ext>
            </a:extLst>
          </p:cNvPr>
          <p:cNvCxnSpPr>
            <a:cxnSpLocks/>
          </p:cNvCxnSpPr>
          <p:nvPr/>
        </p:nvCxnSpPr>
        <p:spPr>
          <a:xfrm>
            <a:off x="6449338" y="4426910"/>
            <a:ext cx="157185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6854A6E6-AA06-4EF0-85C4-AF3C9F3F13F0}"/>
              </a:ext>
            </a:extLst>
          </p:cNvPr>
          <p:cNvCxnSpPr>
            <a:cxnSpLocks/>
          </p:cNvCxnSpPr>
          <p:nvPr/>
        </p:nvCxnSpPr>
        <p:spPr>
          <a:xfrm>
            <a:off x="6429148" y="3199689"/>
            <a:ext cx="157185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4F15D68C-7AF4-4F73-9CA6-B15411E6E498}"/>
              </a:ext>
            </a:extLst>
          </p:cNvPr>
          <p:cNvCxnSpPr>
            <a:cxnSpLocks/>
          </p:cNvCxnSpPr>
          <p:nvPr/>
        </p:nvCxnSpPr>
        <p:spPr>
          <a:xfrm>
            <a:off x="6437306" y="4222374"/>
            <a:ext cx="157185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F5CAA0D7-FE61-4282-9244-3D9C41318FC5}"/>
              </a:ext>
            </a:extLst>
          </p:cNvPr>
          <p:cNvCxnSpPr>
            <a:cxnSpLocks/>
          </p:cNvCxnSpPr>
          <p:nvPr/>
        </p:nvCxnSpPr>
        <p:spPr>
          <a:xfrm>
            <a:off x="6429148" y="4029868"/>
            <a:ext cx="157185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C40C30A3-1360-41FE-BCB6-0CF8546F3CA6}"/>
              </a:ext>
            </a:extLst>
          </p:cNvPr>
          <p:cNvCxnSpPr>
            <a:cxnSpLocks/>
          </p:cNvCxnSpPr>
          <p:nvPr/>
        </p:nvCxnSpPr>
        <p:spPr>
          <a:xfrm>
            <a:off x="6449338" y="5265111"/>
            <a:ext cx="1571852"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Slide Number Placeholder 34">
            <a:extLst>
              <a:ext uri="{FF2B5EF4-FFF2-40B4-BE49-F238E27FC236}">
                <a16:creationId xmlns:a16="http://schemas.microsoft.com/office/drawing/2014/main" id="{07E990B3-5730-4C12-923D-2E3A45E5E0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hthoek 2">
            <a:extLst>
              <a:ext uri="{FF2B5EF4-FFF2-40B4-BE49-F238E27FC236}">
                <a16:creationId xmlns:a16="http://schemas.microsoft.com/office/drawing/2014/main" id="{EBA12970-95B3-49F6-8419-9741BBED3D10}"/>
              </a:ext>
            </a:extLst>
          </p:cNvPr>
          <p:cNvSpPr/>
          <p:nvPr/>
        </p:nvSpPr>
        <p:spPr>
          <a:xfrm>
            <a:off x="9244263" y="6514514"/>
            <a:ext cx="20333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McMillan M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2015</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 name="Rechte verbindingslijn 7">
            <a:extLst>
              <a:ext uri="{FF2B5EF4-FFF2-40B4-BE49-F238E27FC236}">
                <a16:creationId xmlns:a16="http://schemas.microsoft.com/office/drawing/2014/main" id="{80AF2582-FE36-C34B-957D-04780982DBC5}"/>
              </a:ext>
            </a:extLst>
          </p:cNvPr>
          <p:cNvCxnSpPr/>
          <p:nvPr/>
        </p:nvCxnSpPr>
        <p:spPr>
          <a:xfrm>
            <a:off x="6429148" y="3812583"/>
            <a:ext cx="159204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Rechte verbindingslijn 22">
            <a:extLst>
              <a:ext uri="{FF2B5EF4-FFF2-40B4-BE49-F238E27FC236}">
                <a16:creationId xmlns:a16="http://schemas.microsoft.com/office/drawing/2014/main" id="{8EDB26B1-1B9A-7F44-933F-A51EB24A29E4}"/>
              </a:ext>
            </a:extLst>
          </p:cNvPr>
          <p:cNvCxnSpPr/>
          <p:nvPr/>
        </p:nvCxnSpPr>
        <p:spPr>
          <a:xfrm>
            <a:off x="6449338" y="4863885"/>
            <a:ext cx="159204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Rechte verbindingslijn 27">
            <a:extLst>
              <a:ext uri="{FF2B5EF4-FFF2-40B4-BE49-F238E27FC236}">
                <a16:creationId xmlns:a16="http://schemas.microsoft.com/office/drawing/2014/main" id="{67B43864-11EB-A345-985B-33B731628631}"/>
              </a:ext>
            </a:extLst>
          </p:cNvPr>
          <p:cNvCxnSpPr/>
          <p:nvPr/>
        </p:nvCxnSpPr>
        <p:spPr>
          <a:xfrm>
            <a:off x="6449338" y="5080861"/>
            <a:ext cx="159204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Rechte verbindingslijn 29">
            <a:extLst>
              <a:ext uri="{FF2B5EF4-FFF2-40B4-BE49-F238E27FC236}">
                <a16:creationId xmlns:a16="http://schemas.microsoft.com/office/drawing/2014/main" id="{7C7214BA-D523-D542-B196-FFC33D11A5DA}"/>
              </a:ext>
            </a:extLst>
          </p:cNvPr>
          <p:cNvCxnSpPr/>
          <p:nvPr/>
        </p:nvCxnSpPr>
        <p:spPr>
          <a:xfrm>
            <a:off x="6449338" y="5499315"/>
            <a:ext cx="159204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Rechte verbindingslijn 30">
            <a:extLst>
              <a:ext uri="{FF2B5EF4-FFF2-40B4-BE49-F238E27FC236}">
                <a16:creationId xmlns:a16="http://schemas.microsoft.com/office/drawing/2014/main" id="{01F18FB4-EA7E-B941-80CE-33D05742F9CF}"/>
              </a:ext>
            </a:extLst>
          </p:cNvPr>
          <p:cNvCxnSpPr/>
          <p:nvPr/>
        </p:nvCxnSpPr>
        <p:spPr>
          <a:xfrm>
            <a:off x="6449338" y="6088252"/>
            <a:ext cx="159204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127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3BF41B-0CC0-4483-A5AA-803AD9D811E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200" dirty="0">
                <a:solidFill>
                  <a:schemeClr val="bg1"/>
                </a:solidFill>
              </a:rPr>
              <a:t>Safety of maternal influenza vaccination for the fetus </a:t>
            </a:r>
            <a:endParaRPr lang="en-US" sz="3200" kern="1200" dirty="0">
              <a:solidFill>
                <a:schemeClr val="bg1"/>
              </a:solidFill>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513FFE1-E018-427E-A09C-5F9390B1ABA7}"/>
              </a:ext>
            </a:extLst>
          </p:cNvPr>
          <p:cNvPicPr>
            <a:picLocks noChangeAspect="1"/>
          </p:cNvPicPr>
          <p:nvPr/>
        </p:nvPicPr>
        <p:blipFill>
          <a:blip r:embed="rId3"/>
          <a:stretch>
            <a:fillRect/>
          </a:stretch>
        </p:blipFill>
        <p:spPr>
          <a:xfrm>
            <a:off x="5153822" y="6103791"/>
            <a:ext cx="7163421" cy="396274"/>
          </a:xfrm>
          <a:prstGeom prst="rect">
            <a:avLst/>
          </a:prstGeom>
        </p:spPr>
      </p:pic>
      <p:sp>
        <p:nvSpPr>
          <p:cNvPr id="10" name="Content Placeholder 9">
            <a:extLst>
              <a:ext uri="{FF2B5EF4-FFF2-40B4-BE49-F238E27FC236}">
                <a16:creationId xmlns:a16="http://schemas.microsoft.com/office/drawing/2014/main" id="{C0744C47-E6BC-4E54-B225-BDACF72DBBD7}"/>
              </a:ext>
            </a:extLst>
          </p:cNvPr>
          <p:cNvSpPr>
            <a:spLocks noGrp="1"/>
          </p:cNvSpPr>
          <p:nvPr>
            <p:ph idx="1"/>
          </p:nvPr>
        </p:nvSpPr>
        <p:spPr>
          <a:xfrm>
            <a:off x="1087120" y="4092428"/>
            <a:ext cx="2461661" cy="2001203"/>
          </a:xfrm>
        </p:spPr>
        <p:txBody>
          <a:bodyPr/>
          <a:lstStyle/>
          <a:p>
            <a:pPr marL="0" indent="0">
              <a:buNone/>
            </a:pPr>
            <a:r>
              <a:rPr lang="nl-NL" dirty="0" err="1">
                <a:solidFill>
                  <a:schemeClr val="bg1"/>
                </a:solidFill>
              </a:rPr>
              <a:t>Preterm</a:t>
            </a:r>
            <a:r>
              <a:rPr lang="nl-NL" dirty="0">
                <a:solidFill>
                  <a:schemeClr val="bg1"/>
                </a:solidFill>
              </a:rPr>
              <a:t> </a:t>
            </a:r>
            <a:r>
              <a:rPr lang="nl-NL" dirty="0" err="1">
                <a:solidFill>
                  <a:schemeClr val="bg1"/>
                </a:solidFill>
              </a:rPr>
              <a:t>birth</a:t>
            </a:r>
            <a:endParaRPr lang="nl-NL" dirty="0">
              <a:solidFill>
                <a:schemeClr val="bg1"/>
              </a:solidFill>
            </a:endParaRPr>
          </a:p>
        </p:txBody>
      </p:sp>
      <p:pic>
        <p:nvPicPr>
          <p:cNvPr id="12" name="Picture 11">
            <a:extLst>
              <a:ext uri="{FF2B5EF4-FFF2-40B4-BE49-F238E27FC236}">
                <a16:creationId xmlns:a16="http://schemas.microsoft.com/office/drawing/2014/main" id="{473B21EB-4F60-42D8-BC5D-3764564178FC}"/>
              </a:ext>
            </a:extLst>
          </p:cNvPr>
          <p:cNvPicPr>
            <a:picLocks noChangeAspect="1"/>
          </p:cNvPicPr>
          <p:nvPr/>
        </p:nvPicPr>
        <p:blipFill>
          <a:blip r:embed="rId4"/>
          <a:stretch>
            <a:fillRect/>
          </a:stretch>
        </p:blipFill>
        <p:spPr>
          <a:xfrm>
            <a:off x="5186079" y="568960"/>
            <a:ext cx="6405986" cy="5407002"/>
          </a:xfrm>
          <a:prstGeom prst="rect">
            <a:avLst/>
          </a:prstGeom>
        </p:spPr>
      </p:pic>
      <p:sp>
        <p:nvSpPr>
          <p:cNvPr id="13" name="Oval 12">
            <a:extLst>
              <a:ext uri="{FF2B5EF4-FFF2-40B4-BE49-F238E27FC236}">
                <a16:creationId xmlns:a16="http://schemas.microsoft.com/office/drawing/2014/main" id="{32FA2BA8-625A-40D4-A1EB-4D1A3BC12EA8}"/>
              </a:ext>
            </a:extLst>
          </p:cNvPr>
          <p:cNvSpPr/>
          <p:nvPr/>
        </p:nvSpPr>
        <p:spPr>
          <a:xfrm>
            <a:off x="8991600" y="1818640"/>
            <a:ext cx="1087120" cy="2438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3660D19-7A85-40E2-9823-109E575A3B92}"/>
              </a:ext>
            </a:extLst>
          </p:cNvPr>
          <p:cNvSpPr/>
          <p:nvPr/>
        </p:nvSpPr>
        <p:spPr>
          <a:xfrm>
            <a:off x="8991600" y="4592320"/>
            <a:ext cx="1087120" cy="20320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04229BC-300A-48F1-B6EE-03451F355759}"/>
              </a:ext>
            </a:extLst>
          </p:cNvPr>
          <p:cNvSpPr/>
          <p:nvPr/>
        </p:nvSpPr>
        <p:spPr>
          <a:xfrm>
            <a:off x="8940800" y="3022598"/>
            <a:ext cx="1087120" cy="20320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BFD437F-CCD2-498B-AF4D-5AF86A1538DF}"/>
              </a:ext>
            </a:extLst>
          </p:cNvPr>
          <p:cNvSpPr/>
          <p:nvPr/>
        </p:nvSpPr>
        <p:spPr>
          <a:xfrm>
            <a:off x="8940800" y="3220867"/>
            <a:ext cx="1087120" cy="20320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771719D-F80D-45AF-8B8A-7FB8FF620272}"/>
              </a:ext>
            </a:extLst>
          </p:cNvPr>
          <p:cNvSpPr/>
          <p:nvPr/>
        </p:nvSpPr>
        <p:spPr>
          <a:xfrm>
            <a:off x="8991600" y="2037909"/>
            <a:ext cx="1087120" cy="20320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5D0456B-CEA7-4DA1-910C-EBE9A79118E9}"/>
              </a:ext>
            </a:extLst>
          </p:cNvPr>
          <p:cNvSpPr txBox="1"/>
          <p:nvPr/>
        </p:nvSpPr>
        <p:spPr>
          <a:xfrm>
            <a:off x="11733055" y="6812886"/>
            <a:ext cx="1168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2014</a:t>
            </a:r>
          </a:p>
        </p:txBody>
      </p:sp>
      <p:sp>
        <p:nvSpPr>
          <p:cNvPr id="20" name="Oval 19">
            <a:extLst>
              <a:ext uri="{FF2B5EF4-FFF2-40B4-BE49-F238E27FC236}">
                <a16:creationId xmlns:a16="http://schemas.microsoft.com/office/drawing/2014/main" id="{3DC4B748-802A-4311-A69A-05632C36E370}"/>
              </a:ext>
            </a:extLst>
          </p:cNvPr>
          <p:cNvSpPr/>
          <p:nvPr/>
        </p:nvSpPr>
        <p:spPr>
          <a:xfrm>
            <a:off x="8980170" y="4809906"/>
            <a:ext cx="1087120" cy="20320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020D4D9-559F-4326-8E13-F2ACF959A7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Rechthoek 2">
            <a:extLst>
              <a:ext uri="{FF2B5EF4-FFF2-40B4-BE49-F238E27FC236}">
                <a16:creationId xmlns:a16="http://schemas.microsoft.com/office/drawing/2014/main" id="{5C31CEB8-4074-45F7-98AB-3A92D25069A4}"/>
              </a:ext>
            </a:extLst>
          </p:cNvPr>
          <p:cNvSpPr/>
          <p:nvPr/>
        </p:nvSpPr>
        <p:spPr>
          <a:xfrm>
            <a:off x="5079331" y="6596390"/>
            <a:ext cx="20333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Fell DB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2014</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314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20" grpId="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788600-BFB5-40E1-926E-626DC9E7B2CF}"/>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nl-NL" sz="2800" dirty="0">
                <a:solidFill>
                  <a:schemeClr val="bg1"/>
                </a:solidFill>
              </a:rPr>
              <a:t>The influenza virus</a:t>
            </a:r>
          </a:p>
        </p:txBody>
      </p:sp>
      <p:sp>
        <p:nvSpPr>
          <p:cNvPr id="9" name="Content Placeholder 8">
            <a:extLst>
              <a:ext uri="{FF2B5EF4-FFF2-40B4-BE49-F238E27FC236}">
                <a16:creationId xmlns:a16="http://schemas.microsoft.com/office/drawing/2014/main" id="{5D526192-CF77-4B3E-99E6-E5C55CB701D3}"/>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Family: Orthomyxoviridae</a:t>
            </a:r>
          </a:p>
          <a:p>
            <a:r>
              <a:rPr lang="en-US" sz="2000" dirty="0">
                <a:solidFill>
                  <a:schemeClr val="bg1"/>
                </a:solidFill>
              </a:rPr>
              <a:t>Influenza virus A, B &amp; C</a:t>
            </a:r>
          </a:p>
          <a:p>
            <a:r>
              <a:rPr lang="en-US" sz="2000" dirty="0">
                <a:solidFill>
                  <a:schemeClr val="bg1"/>
                </a:solidFill>
              </a:rPr>
              <a:t>Influenza A virus</a:t>
            </a:r>
          </a:p>
          <a:p>
            <a:pPr lvl="1"/>
            <a:r>
              <a:rPr lang="en-US" sz="1600" dirty="0">
                <a:solidFill>
                  <a:schemeClr val="bg1"/>
                </a:solidFill>
              </a:rPr>
              <a:t>HA</a:t>
            </a:r>
          </a:p>
          <a:p>
            <a:pPr lvl="2"/>
            <a:r>
              <a:rPr lang="en-US" sz="1200" dirty="0">
                <a:solidFill>
                  <a:schemeClr val="bg1"/>
                </a:solidFill>
              </a:rPr>
              <a:t>Virulence of the virus </a:t>
            </a:r>
          </a:p>
          <a:p>
            <a:pPr lvl="2"/>
            <a:r>
              <a:rPr lang="en-US" sz="1200" dirty="0">
                <a:solidFill>
                  <a:schemeClr val="bg1"/>
                </a:solidFill>
              </a:rPr>
              <a:t>Role in viral life cycle</a:t>
            </a:r>
          </a:p>
          <a:p>
            <a:pPr lvl="1"/>
            <a:r>
              <a:rPr lang="en-US" sz="1600" dirty="0">
                <a:solidFill>
                  <a:schemeClr val="bg1"/>
                </a:solidFill>
              </a:rPr>
              <a:t>NA</a:t>
            </a:r>
          </a:p>
          <a:p>
            <a:pPr lvl="2"/>
            <a:r>
              <a:rPr lang="en-US" sz="1200" dirty="0">
                <a:solidFill>
                  <a:schemeClr val="bg1"/>
                </a:solidFill>
              </a:rPr>
              <a:t>Cleaves sialic acid</a:t>
            </a:r>
          </a:p>
          <a:p>
            <a:pPr lvl="2"/>
            <a:r>
              <a:rPr lang="en-US" sz="1200" dirty="0">
                <a:solidFill>
                  <a:schemeClr val="bg1"/>
                </a:solidFill>
              </a:rPr>
              <a:t>Role in viral entry and release</a:t>
            </a:r>
          </a:p>
          <a:p>
            <a:r>
              <a:rPr lang="en-US" sz="2000" dirty="0">
                <a:solidFill>
                  <a:schemeClr val="bg1"/>
                </a:solidFill>
              </a:rPr>
              <a:t>Virus undergoes antigenic change</a:t>
            </a:r>
          </a:p>
        </p:txBody>
      </p:sp>
      <p:pic>
        <p:nvPicPr>
          <p:cNvPr id="7" name="Afbeelding 1" descr="image">
            <a:extLst>
              <a:ext uri="{FF2B5EF4-FFF2-40B4-BE49-F238E27FC236}">
                <a16:creationId xmlns:a16="http://schemas.microsoft.com/office/drawing/2014/main" id="{5D70B9D9-4654-4A0C-925B-810A520E06B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97763" y="995624"/>
            <a:ext cx="6250769" cy="4670713"/>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B04400FC-1A4C-4EE3-9A75-ADEAC1D4D928}"/>
              </a:ext>
            </a:extLst>
          </p:cNvPr>
          <p:cNvSpPr/>
          <p:nvPr/>
        </p:nvSpPr>
        <p:spPr>
          <a:xfrm>
            <a:off x="5196254" y="4345855"/>
            <a:ext cx="457200" cy="483577"/>
          </a:xfrm>
          <a:prstGeom prst="flowChartConnec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5A3088A4-A992-4B19-BF48-EEC633941FCF}"/>
              </a:ext>
            </a:extLst>
          </p:cNvPr>
          <p:cNvSpPr/>
          <p:nvPr/>
        </p:nvSpPr>
        <p:spPr>
          <a:xfrm>
            <a:off x="9050214" y="1869355"/>
            <a:ext cx="498231" cy="539737"/>
          </a:xfrm>
          <a:prstGeom prst="flowChartConnec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D99C4629-51E3-4F09-BBA5-13531E1C6FF6}"/>
              </a:ext>
            </a:extLst>
          </p:cNvPr>
          <p:cNvSpPr/>
          <p:nvPr/>
        </p:nvSpPr>
        <p:spPr>
          <a:xfrm>
            <a:off x="6413779" y="1757205"/>
            <a:ext cx="457200" cy="483577"/>
          </a:xfrm>
          <a:prstGeom prst="flowChartConnec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Connector 12">
            <a:extLst>
              <a:ext uri="{FF2B5EF4-FFF2-40B4-BE49-F238E27FC236}">
                <a16:creationId xmlns:a16="http://schemas.microsoft.com/office/drawing/2014/main" id="{28F3AD71-4E94-4E18-BB65-AC25BC266E6E}"/>
              </a:ext>
            </a:extLst>
          </p:cNvPr>
          <p:cNvSpPr/>
          <p:nvPr/>
        </p:nvSpPr>
        <p:spPr>
          <a:xfrm>
            <a:off x="6568273" y="1239392"/>
            <a:ext cx="457200" cy="483577"/>
          </a:xfrm>
          <a:prstGeom prst="flowChartConnec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B0D5E051-B209-7544-B5EA-2E3DBC609D5C}"/>
              </a:ext>
            </a:extLst>
          </p:cNvPr>
          <p:cNvSpPr/>
          <p:nvPr/>
        </p:nvSpPr>
        <p:spPr>
          <a:xfrm>
            <a:off x="4654296" y="6520613"/>
            <a:ext cx="58303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RJ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2004: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Influenza A virus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A3E1E8A0-5FEA-458B-ACE5-92C21E8848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2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1" grpId="0" animBg="1"/>
      <p:bldP spid="11" grpId="1"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8FD957E-8B5D-4498-B1C1-2CA439A68555}"/>
              </a:ext>
            </a:extLst>
          </p:cNvPr>
          <p:cNvPicPr>
            <a:picLocks noGrp="1" noChangeAspect="1"/>
          </p:cNvPicPr>
          <p:nvPr>
            <p:ph idx="1"/>
          </p:nvPr>
        </p:nvPicPr>
        <p:blipFill>
          <a:blip r:embed="rId3"/>
          <a:stretch>
            <a:fillRect/>
          </a:stretch>
        </p:blipFill>
        <p:spPr>
          <a:xfrm>
            <a:off x="467958" y="2172261"/>
            <a:ext cx="11554838" cy="4074443"/>
          </a:xfrm>
          <a:prstGeom prst="rect">
            <a:avLst/>
          </a:prstGeom>
        </p:spPr>
      </p:pic>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ACB8E7-E08E-4D19-868F-26EFCAD16CB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000" kern="1200" dirty="0">
                <a:solidFill>
                  <a:srgbClr val="FFFFFF"/>
                </a:solidFill>
                <a:latin typeface="+mj-lt"/>
                <a:ea typeface="+mj-ea"/>
                <a:cs typeface="+mj-cs"/>
              </a:rPr>
              <a:t>Safety of maternal influenza vaccination for the fetus </a:t>
            </a: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 Congenital malformation</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E86119-FF59-4B05-BA8F-F29DE7AA26BF}"/>
              </a:ext>
            </a:extLst>
          </p:cNvPr>
          <p:cNvSpPr txBox="1"/>
          <p:nvPr/>
        </p:nvSpPr>
        <p:spPr>
          <a:xfrm>
            <a:off x="11665927" y="6858000"/>
            <a:ext cx="1168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2015</a:t>
            </a:r>
          </a:p>
        </p:txBody>
      </p:sp>
      <p:cxnSp>
        <p:nvCxnSpPr>
          <p:cNvPr id="8" name="Straight Connector 7">
            <a:extLst>
              <a:ext uri="{FF2B5EF4-FFF2-40B4-BE49-F238E27FC236}">
                <a16:creationId xmlns:a16="http://schemas.microsoft.com/office/drawing/2014/main" id="{8A5516FE-825F-4DB0-B307-DC607FA34FD8}"/>
              </a:ext>
            </a:extLst>
          </p:cNvPr>
          <p:cNvCxnSpPr>
            <a:cxnSpLocks/>
          </p:cNvCxnSpPr>
          <p:nvPr/>
        </p:nvCxnSpPr>
        <p:spPr>
          <a:xfrm>
            <a:off x="467958" y="3835538"/>
            <a:ext cx="73766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6A3B7280-7611-4ADE-BE79-775BEFAFA90C}"/>
              </a:ext>
            </a:extLst>
          </p:cNvPr>
          <p:cNvCxnSpPr>
            <a:cxnSpLocks/>
          </p:cNvCxnSpPr>
          <p:nvPr/>
        </p:nvCxnSpPr>
        <p:spPr>
          <a:xfrm>
            <a:off x="467958" y="4043356"/>
            <a:ext cx="73766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7C9AF01A-DCDA-495F-92AA-AD2990364927}"/>
              </a:ext>
            </a:extLst>
          </p:cNvPr>
          <p:cNvCxnSpPr>
            <a:cxnSpLocks/>
          </p:cNvCxnSpPr>
          <p:nvPr/>
        </p:nvCxnSpPr>
        <p:spPr>
          <a:xfrm>
            <a:off x="526073" y="5106511"/>
            <a:ext cx="731851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0EBB3A74-0ADA-43A4-AE3A-B9905275DBAB}"/>
              </a:ext>
            </a:extLst>
          </p:cNvPr>
          <p:cNvCxnSpPr>
            <a:cxnSpLocks/>
          </p:cNvCxnSpPr>
          <p:nvPr/>
        </p:nvCxnSpPr>
        <p:spPr>
          <a:xfrm>
            <a:off x="526073" y="5310681"/>
            <a:ext cx="731851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Slide Number Placeholder 18">
            <a:extLst>
              <a:ext uri="{FF2B5EF4-FFF2-40B4-BE49-F238E27FC236}">
                <a16:creationId xmlns:a16="http://schemas.microsoft.com/office/drawing/2014/main" id="{BC699943-E48B-40E0-80DA-E3DE3EE324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Rechthoek 2">
            <a:extLst>
              <a:ext uri="{FF2B5EF4-FFF2-40B4-BE49-F238E27FC236}">
                <a16:creationId xmlns:a16="http://schemas.microsoft.com/office/drawing/2014/main" id="{FD5D1242-5324-4D53-8EE3-9AE11061B0C7}"/>
              </a:ext>
            </a:extLst>
          </p:cNvPr>
          <p:cNvSpPr/>
          <p:nvPr/>
        </p:nvSpPr>
        <p:spPr>
          <a:xfrm>
            <a:off x="467958" y="6544914"/>
            <a:ext cx="20333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McMillan M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2015</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06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BAEAC8-FEBC-44A8-B75B-B1F1DBADA78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Timing of the influenza vaccine</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811FE037-1540-444F-ACDE-A343E1DE96E3}"/>
              </a:ext>
            </a:extLst>
          </p:cNvPr>
          <p:cNvPicPr>
            <a:picLocks noGrp="1" noChangeAspect="1"/>
          </p:cNvPicPr>
          <p:nvPr>
            <p:ph idx="1"/>
          </p:nvPr>
        </p:nvPicPr>
        <p:blipFill>
          <a:blip r:embed="rId3"/>
          <a:stretch>
            <a:fillRect/>
          </a:stretch>
        </p:blipFill>
        <p:spPr>
          <a:xfrm>
            <a:off x="2495960" y="2509911"/>
            <a:ext cx="7144981" cy="3997637"/>
          </a:xfrm>
          <a:prstGeom prst="rect">
            <a:avLst/>
          </a:prstGeom>
        </p:spPr>
      </p:pic>
      <p:sp>
        <p:nvSpPr>
          <p:cNvPr id="8" name="TextBox 7">
            <a:extLst>
              <a:ext uri="{FF2B5EF4-FFF2-40B4-BE49-F238E27FC236}">
                <a16:creationId xmlns:a16="http://schemas.microsoft.com/office/drawing/2014/main" id="{99C9FD74-E4D7-4701-8B9C-9D5E6892AF9B}"/>
              </a:ext>
            </a:extLst>
          </p:cNvPr>
          <p:cNvSpPr txBox="1"/>
          <p:nvPr/>
        </p:nvSpPr>
        <p:spPr>
          <a:xfrm>
            <a:off x="7308381" y="2469127"/>
            <a:ext cx="16837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2015)</a:t>
            </a:r>
          </a:p>
        </p:txBody>
      </p:sp>
      <p:sp>
        <p:nvSpPr>
          <p:cNvPr id="3" name="Slide Number Placeholder 2">
            <a:extLst>
              <a:ext uri="{FF2B5EF4-FFF2-40B4-BE49-F238E27FC236}">
                <a16:creationId xmlns:a16="http://schemas.microsoft.com/office/drawing/2014/main" id="{B5C5146F-6F96-49CA-9D8D-83ABCAECF3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hthoek 2">
            <a:extLst>
              <a:ext uri="{FF2B5EF4-FFF2-40B4-BE49-F238E27FC236}">
                <a16:creationId xmlns:a16="http://schemas.microsoft.com/office/drawing/2014/main" id="{6BCD26F9-048D-46B8-A835-A4091C3B3781}"/>
              </a:ext>
            </a:extLst>
          </p:cNvPr>
          <p:cNvSpPr/>
          <p:nvPr/>
        </p:nvSpPr>
        <p:spPr>
          <a:xfrm>
            <a:off x="-14629" y="6507548"/>
            <a:ext cx="222442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Puchalski</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2015</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3571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364574-985D-44AF-9101-D1AA4579F5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Timing of the influenza vaccine</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7B0AFB-3A1F-45D0-AFCB-9DDC08E028AA}"/>
              </a:ext>
            </a:extLst>
          </p:cNvPr>
          <p:cNvSpPr txBox="1"/>
          <p:nvPr/>
        </p:nvSpPr>
        <p:spPr>
          <a:xfrm>
            <a:off x="11665927" y="6981401"/>
            <a:ext cx="1168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2019</a:t>
            </a:r>
          </a:p>
        </p:txBody>
      </p:sp>
      <p:sp>
        <p:nvSpPr>
          <p:cNvPr id="21" name="TextBox 20">
            <a:extLst>
              <a:ext uri="{FF2B5EF4-FFF2-40B4-BE49-F238E27FC236}">
                <a16:creationId xmlns:a16="http://schemas.microsoft.com/office/drawing/2014/main" id="{CD8C320B-426C-424E-8E55-6B9AF288D83D}"/>
              </a:ext>
            </a:extLst>
          </p:cNvPr>
          <p:cNvSpPr txBox="1"/>
          <p:nvPr/>
        </p:nvSpPr>
        <p:spPr>
          <a:xfrm>
            <a:off x="3693695" y="1469359"/>
            <a:ext cx="46562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err="1">
                <a:ln>
                  <a:noFill/>
                </a:ln>
                <a:solidFill>
                  <a:prstClr val="white"/>
                </a:solidFill>
                <a:effectLst/>
                <a:uLnTx/>
                <a:uFillTx/>
                <a:latin typeface="Calibri Light" panose="020F0302020204030204"/>
                <a:ea typeface="+mn-ea"/>
                <a:cs typeface="+mn-cs"/>
              </a:rPr>
              <a:t>Mother</a:t>
            </a:r>
            <a:endParaRPr kumimoji="0" lang="nl-NL" sz="4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4E58CFDC-A4FC-4E4A-A32C-7FB64A0D23E7}"/>
              </a:ext>
            </a:extLst>
          </p:cNvPr>
          <p:cNvPicPr>
            <a:picLocks noChangeAspect="1"/>
          </p:cNvPicPr>
          <p:nvPr/>
        </p:nvPicPr>
        <p:blipFill>
          <a:blip r:embed="rId3"/>
          <a:stretch>
            <a:fillRect/>
          </a:stretch>
        </p:blipFill>
        <p:spPr>
          <a:xfrm>
            <a:off x="266256" y="3078030"/>
            <a:ext cx="12258618" cy="2621358"/>
          </a:xfrm>
          <a:prstGeom prst="rect">
            <a:avLst/>
          </a:prstGeom>
        </p:spPr>
      </p:pic>
      <p:cxnSp>
        <p:nvCxnSpPr>
          <p:cNvPr id="22" name="Straight Connector 21">
            <a:extLst>
              <a:ext uri="{FF2B5EF4-FFF2-40B4-BE49-F238E27FC236}">
                <a16:creationId xmlns:a16="http://schemas.microsoft.com/office/drawing/2014/main" id="{F504B82D-CB04-4E8F-8B49-9B2DE0B12898}"/>
              </a:ext>
            </a:extLst>
          </p:cNvPr>
          <p:cNvCxnSpPr>
            <a:cxnSpLocks/>
          </p:cNvCxnSpPr>
          <p:nvPr/>
        </p:nvCxnSpPr>
        <p:spPr>
          <a:xfrm>
            <a:off x="5370369" y="4671553"/>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CE1538A7-B9F0-4665-A3F8-145658D9028D}"/>
              </a:ext>
            </a:extLst>
          </p:cNvPr>
          <p:cNvCxnSpPr>
            <a:cxnSpLocks/>
          </p:cNvCxnSpPr>
          <p:nvPr/>
        </p:nvCxnSpPr>
        <p:spPr>
          <a:xfrm>
            <a:off x="7720400" y="4671553"/>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A5BA09B9-C5BF-439C-BD8A-E8FDFA2BD5D9}"/>
              </a:ext>
            </a:extLst>
          </p:cNvPr>
          <p:cNvCxnSpPr>
            <a:cxnSpLocks/>
          </p:cNvCxnSpPr>
          <p:nvPr/>
        </p:nvCxnSpPr>
        <p:spPr>
          <a:xfrm>
            <a:off x="10231127" y="4674853"/>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68AF3369-37CE-451F-8D7D-9B419B6E81B3}"/>
              </a:ext>
            </a:extLst>
          </p:cNvPr>
          <p:cNvCxnSpPr>
            <a:cxnSpLocks/>
          </p:cNvCxnSpPr>
          <p:nvPr/>
        </p:nvCxnSpPr>
        <p:spPr>
          <a:xfrm>
            <a:off x="5370369" y="4872079"/>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99A66D59-DF5A-4A78-A043-5C957D7B3253}"/>
              </a:ext>
            </a:extLst>
          </p:cNvPr>
          <p:cNvCxnSpPr>
            <a:cxnSpLocks/>
          </p:cNvCxnSpPr>
          <p:nvPr/>
        </p:nvCxnSpPr>
        <p:spPr>
          <a:xfrm>
            <a:off x="7720400" y="4872079"/>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F8531A64-70D9-4DE0-BC0D-DA0959354A92}"/>
              </a:ext>
            </a:extLst>
          </p:cNvPr>
          <p:cNvCxnSpPr>
            <a:cxnSpLocks/>
          </p:cNvCxnSpPr>
          <p:nvPr/>
        </p:nvCxnSpPr>
        <p:spPr>
          <a:xfrm>
            <a:off x="10231127" y="4872079"/>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03DFC716-AF75-4F52-96E0-05AE8F30D975}"/>
              </a:ext>
            </a:extLst>
          </p:cNvPr>
          <p:cNvCxnSpPr>
            <a:cxnSpLocks/>
          </p:cNvCxnSpPr>
          <p:nvPr/>
        </p:nvCxnSpPr>
        <p:spPr>
          <a:xfrm>
            <a:off x="5370369" y="5076616"/>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581E96C9-CEAB-4A20-93C4-889FCF10AA29}"/>
              </a:ext>
            </a:extLst>
          </p:cNvPr>
          <p:cNvCxnSpPr>
            <a:cxnSpLocks/>
          </p:cNvCxnSpPr>
          <p:nvPr/>
        </p:nvCxnSpPr>
        <p:spPr>
          <a:xfrm>
            <a:off x="7720400" y="5076616"/>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AD74C845-DA8A-4B11-99F8-88F7349FEC58}"/>
              </a:ext>
            </a:extLst>
          </p:cNvPr>
          <p:cNvCxnSpPr>
            <a:cxnSpLocks/>
          </p:cNvCxnSpPr>
          <p:nvPr/>
        </p:nvCxnSpPr>
        <p:spPr>
          <a:xfrm>
            <a:off x="10231127" y="5076616"/>
            <a:ext cx="1259031"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Slide Number Placeholder 7">
            <a:extLst>
              <a:ext uri="{FF2B5EF4-FFF2-40B4-BE49-F238E27FC236}">
                <a16:creationId xmlns:a16="http://schemas.microsoft.com/office/drawing/2014/main" id="{6ACEE30F-6904-4947-BBE3-20092F5F3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Rechthoek 2">
            <a:extLst>
              <a:ext uri="{FF2B5EF4-FFF2-40B4-BE49-F238E27FC236}">
                <a16:creationId xmlns:a16="http://schemas.microsoft.com/office/drawing/2014/main" id="{CAE2ADCD-540F-4614-BCE4-1D366B02CFF8}"/>
              </a:ext>
            </a:extLst>
          </p:cNvPr>
          <p:cNvSpPr/>
          <p:nvPr/>
        </p:nvSpPr>
        <p:spPr>
          <a:xfrm>
            <a:off x="0" y="6514514"/>
            <a:ext cx="18200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Getahun</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2019</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815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ECC29B-279D-4F77-81D8-3531C7C29649}"/>
              </a:ext>
            </a:extLst>
          </p:cNvPr>
          <p:cNvPicPr>
            <a:picLocks noGrp="1" noChangeAspect="1"/>
          </p:cNvPicPr>
          <p:nvPr>
            <p:ph idx="1"/>
          </p:nvPr>
        </p:nvPicPr>
        <p:blipFill>
          <a:blip r:embed="rId3"/>
          <a:stretch>
            <a:fillRect/>
          </a:stretch>
        </p:blipFill>
        <p:spPr>
          <a:xfrm>
            <a:off x="212833" y="3167538"/>
            <a:ext cx="11766334" cy="2221104"/>
          </a:xfrm>
          <a:prstGeom prst="rect">
            <a:avLst/>
          </a:prstGeom>
        </p:spPr>
      </p:pic>
      <p:sp>
        <p:nvSpPr>
          <p:cNvPr id="14"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364574-985D-44AF-9101-D1AA4579F57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Timing of the influenza vaccine</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7B0AFB-3A1F-45D0-AFCB-9DDC08E028AA}"/>
              </a:ext>
            </a:extLst>
          </p:cNvPr>
          <p:cNvSpPr txBox="1"/>
          <p:nvPr/>
        </p:nvSpPr>
        <p:spPr>
          <a:xfrm>
            <a:off x="11665927" y="6858000"/>
            <a:ext cx="11683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2019</a:t>
            </a:r>
          </a:p>
        </p:txBody>
      </p:sp>
      <p:cxnSp>
        <p:nvCxnSpPr>
          <p:cNvPr id="13" name="Straight Connector 12">
            <a:extLst>
              <a:ext uri="{FF2B5EF4-FFF2-40B4-BE49-F238E27FC236}">
                <a16:creationId xmlns:a16="http://schemas.microsoft.com/office/drawing/2014/main" id="{A2B27E2C-C045-450F-8F14-2EA80E1C82C7}"/>
              </a:ext>
            </a:extLst>
          </p:cNvPr>
          <p:cNvCxnSpPr>
            <a:cxnSpLocks/>
          </p:cNvCxnSpPr>
          <p:nvPr/>
        </p:nvCxnSpPr>
        <p:spPr>
          <a:xfrm>
            <a:off x="5262085" y="4467016"/>
            <a:ext cx="1259031"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25DD0272-A652-45DC-B8E9-547869D26DD5}"/>
              </a:ext>
            </a:extLst>
          </p:cNvPr>
          <p:cNvSpPr txBox="1"/>
          <p:nvPr/>
        </p:nvSpPr>
        <p:spPr>
          <a:xfrm>
            <a:off x="3693695" y="1469359"/>
            <a:ext cx="46562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err="1">
                <a:ln>
                  <a:noFill/>
                </a:ln>
                <a:solidFill>
                  <a:prstClr val="white"/>
                </a:solidFill>
                <a:effectLst/>
                <a:uLnTx/>
                <a:uFillTx/>
                <a:latin typeface="Calibri Light" panose="020F0302020204030204"/>
                <a:ea typeface="+mn-ea"/>
                <a:cs typeface="+mn-cs"/>
              </a:rPr>
              <a:t>Fetus</a:t>
            </a:r>
            <a:endParaRPr kumimoji="0" lang="nl-NL" sz="4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cxnSp>
        <p:nvCxnSpPr>
          <p:cNvPr id="24" name="Straight Connector 23">
            <a:extLst>
              <a:ext uri="{FF2B5EF4-FFF2-40B4-BE49-F238E27FC236}">
                <a16:creationId xmlns:a16="http://schemas.microsoft.com/office/drawing/2014/main" id="{782AF91C-73C5-4DAB-B0B3-B88CA74020A3}"/>
              </a:ext>
            </a:extLst>
          </p:cNvPr>
          <p:cNvCxnSpPr>
            <a:cxnSpLocks/>
          </p:cNvCxnSpPr>
          <p:nvPr/>
        </p:nvCxnSpPr>
        <p:spPr>
          <a:xfrm>
            <a:off x="8049401" y="4467016"/>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B1F79C5C-8696-46DB-A6BB-7E609B263905}"/>
              </a:ext>
            </a:extLst>
          </p:cNvPr>
          <p:cNvCxnSpPr>
            <a:cxnSpLocks/>
          </p:cNvCxnSpPr>
          <p:nvPr/>
        </p:nvCxnSpPr>
        <p:spPr>
          <a:xfrm>
            <a:off x="10703675" y="4478337"/>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512AC7CB-1E15-4909-BCB1-20E3635FF88E}"/>
              </a:ext>
            </a:extLst>
          </p:cNvPr>
          <p:cNvCxnSpPr>
            <a:cxnSpLocks/>
          </p:cNvCxnSpPr>
          <p:nvPr/>
        </p:nvCxnSpPr>
        <p:spPr>
          <a:xfrm>
            <a:off x="5262085" y="4691605"/>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8B09EDC0-1E87-462A-B997-1C037010A781}"/>
              </a:ext>
            </a:extLst>
          </p:cNvPr>
          <p:cNvCxnSpPr>
            <a:cxnSpLocks/>
          </p:cNvCxnSpPr>
          <p:nvPr/>
        </p:nvCxnSpPr>
        <p:spPr>
          <a:xfrm>
            <a:off x="8049401" y="4691605"/>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484CEB67-AAEE-4C14-8A7D-E963DA13E211}"/>
              </a:ext>
            </a:extLst>
          </p:cNvPr>
          <p:cNvCxnSpPr>
            <a:cxnSpLocks/>
          </p:cNvCxnSpPr>
          <p:nvPr/>
        </p:nvCxnSpPr>
        <p:spPr>
          <a:xfrm>
            <a:off x="10698199" y="4691605"/>
            <a:ext cx="12590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715A2099-DFD0-4066-B401-8F27C52F2542}"/>
              </a:ext>
            </a:extLst>
          </p:cNvPr>
          <p:cNvCxnSpPr>
            <a:cxnSpLocks/>
          </p:cNvCxnSpPr>
          <p:nvPr/>
        </p:nvCxnSpPr>
        <p:spPr>
          <a:xfrm>
            <a:off x="5262085" y="4916194"/>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E7C47493-9724-4221-8DD6-AE2762284CD1}"/>
              </a:ext>
            </a:extLst>
          </p:cNvPr>
          <p:cNvCxnSpPr>
            <a:cxnSpLocks/>
          </p:cNvCxnSpPr>
          <p:nvPr/>
        </p:nvCxnSpPr>
        <p:spPr>
          <a:xfrm>
            <a:off x="8049401" y="4916194"/>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3E6E0E76-BAA3-4126-A067-28CF25BAB606}"/>
              </a:ext>
            </a:extLst>
          </p:cNvPr>
          <p:cNvCxnSpPr>
            <a:cxnSpLocks/>
          </p:cNvCxnSpPr>
          <p:nvPr/>
        </p:nvCxnSpPr>
        <p:spPr>
          <a:xfrm>
            <a:off x="10698199" y="4916194"/>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A0FD7F11-0639-4AAC-B892-DC0C0956B893}"/>
              </a:ext>
            </a:extLst>
          </p:cNvPr>
          <p:cNvCxnSpPr>
            <a:cxnSpLocks/>
          </p:cNvCxnSpPr>
          <p:nvPr/>
        </p:nvCxnSpPr>
        <p:spPr>
          <a:xfrm>
            <a:off x="5262085" y="5128752"/>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E7D90FB6-8A7F-4D12-8AFD-14BCE4A49C37}"/>
              </a:ext>
            </a:extLst>
          </p:cNvPr>
          <p:cNvCxnSpPr>
            <a:cxnSpLocks/>
          </p:cNvCxnSpPr>
          <p:nvPr/>
        </p:nvCxnSpPr>
        <p:spPr>
          <a:xfrm>
            <a:off x="8049401" y="5132051"/>
            <a:ext cx="12590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3FB7483F-8140-4AE5-9BA2-18DFBAF19A1A}"/>
              </a:ext>
            </a:extLst>
          </p:cNvPr>
          <p:cNvCxnSpPr>
            <a:cxnSpLocks/>
          </p:cNvCxnSpPr>
          <p:nvPr/>
        </p:nvCxnSpPr>
        <p:spPr>
          <a:xfrm>
            <a:off x="10698199" y="5132051"/>
            <a:ext cx="1259031"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Slide Number Placeholder 34">
            <a:extLst>
              <a:ext uri="{FF2B5EF4-FFF2-40B4-BE49-F238E27FC236}">
                <a16:creationId xmlns:a16="http://schemas.microsoft.com/office/drawing/2014/main" id="{9ED0A968-B9E5-4B4B-B353-02102FDA3C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 name="Rechthoek 2">
            <a:extLst>
              <a:ext uri="{FF2B5EF4-FFF2-40B4-BE49-F238E27FC236}">
                <a16:creationId xmlns:a16="http://schemas.microsoft.com/office/drawing/2014/main" id="{43A3C03A-5E77-49CD-A934-2CFC29780115}"/>
              </a:ext>
            </a:extLst>
          </p:cNvPr>
          <p:cNvSpPr/>
          <p:nvPr/>
        </p:nvSpPr>
        <p:spPr>
          <a:xfrm>
            <a:off x="0" y="6514514"/>
            <a:ext cx="18200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Getahun</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2019</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008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0B5846-E521-478D-B631-ACC3EB7A364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nl-NL" sz="2800">
                <a:solidFill>
                  <a:schemeClr val="bg1"/>
                </a:solidFill>
              </a:rPr>
              <a:t>Benefits of the influenza vaccination for the neonate</a:t>
            </a:r>
          </a:p>
        </p:txBody>
      </p:sp>
      <p:sp>
        <p:nvSpPr>
          <p:cNvPr id="11" name="Content Placeholder 8">
            <a:extLst>
              <a:ext uri="{FF2B5EF4-FFF2-40B4-BE49-F238E27FC236}">
                <a16:creationId xmlns:a16="http://schemas.microsoft.com/office/drawing/2014/main" id="{69D77744-6141-42D6-82CC-C19F8AFC6A48}"/>
              </a:ext>
            </a:extLst>
          </p:cNvPr>
          <p:cNvSpPr>
            <a:spLocks noGrp="1"/>
          </p:cNvSpPr>
          <p:nvPr>
            <p:ph idx="1"/>
          </p:nvPr>
        </p:nvSpPr>
        <p:spPr>
          <a:xfrm>
            <a:off x="556450" y="2628519"/>
            <a:ext cx="3538007" cy="3415622"/>
          </a:xfrm>
        </p:spPr>
        <p:txBody>
          <a:bodyPr>
            <a:normAutofit/>
          </a:bodyPr>
          <a:lstStyle/>
          <a:p>
            <a:r>
              <a:rPr lang="en-US" sz="1800" dirty="0">
                <a:solidFill>
                  <a:schemeClr val="bg1"/>
                </a:solidFill>
              </a:rPr>
              <a:t>Transplacental influenza antibody is suggested to provide indirect protection in newborns</a:t>
            </a:r>
          </a:p>
          <a:p>
            <a:pPr lvl="1"/>
            <a:r>
              <a:rPr lang="en-US" sz="1400" dirty="0">
                <a:solidFill>
                  <a:schemeClr val="bg1"/>
                </a:solidFill>
              </a:rPr>
              <a:t>Increased H1-specific passive antibody titers</a:t>
            </a:r>
          </a:p>
          <a:p>
            <a:pPr lvl="2"/>
            <a:r>
              <a:rPr lang="en-US" sz="1000" dirty="0">
                <a:solidFill>
                  <a:schemeClr val="bg1"/>
                </a:solidFill>
              </a:rPr>
              <a:t>Delayed onset</a:t>
            </a:r>
          </a:p>
          <a:p>
            <a:pPr lvl="2"/>
            <a:r>
              <a:rPr lang="en-US" sz="1000" dirty="0">
                <a:solidFill>
                  <a:schemeClr val="bg1"/>
                </a:solidFill>
              </a:rPr>
              <a:t>Shorter duration</a:t>
            </a:r>
          </a:p>
        </p:txBody>
      </p:sp>
      <p:pic>
        <p:nvPicPr>
          <p:cNvPr id="13" name="Content Placeholder 3">
            <a:extLst>
              <a:ext uri="{FF2B5EF4-FFF2-40B4-BE49-F238E27FC236}">
                <a16:creationId xmlns:a16="http://schemas.microsoft.com/office/drawing/2014/main" id="{AE7D65EA-8C6B-432E-9BA0-B74E6B907E05}"/>
              </a:ext>
            </a:extLst>
          </p:cNvPr>
          <p:cNvPicPr>
            <a:picLocks noChangeAspect="1"/>
          </p:cNvPicPr>
          <p:nvPr/>
        </p:nvPicPr>
        <p:blipFill>
          <a:blip r:embed="rId3"/>
          <a:stretch>
            <a:fillRect/>
          </a:stretch>
        </p:blipFill>
        <p:spPr>
          <a:xfrm>
            <a:off x="5297763" y="1278000"/>
            <a:ext cx="6250769" cy="4141133"/>
          </a:xfrm>
          <a:prstGeom prst="rect">
            <a:avLst/>
          </a:prstGeom>
        </p:spPr>
      </p:pic>
      <p:sp>
        <p:nvSpPr>
          <p:cNvPr id="3" name="Rectangle 2">
            <a:extLst>
              <a:ext uri="{FF2B5EF4-FFF2-40B4-BE49-F238E27FC236}">
                <a16:creationId xmlns:a16="http://schemas.microsoft.com/office/drawing/2014/main" id="{EF515D9C-F81D-4DAB-92A5-C17B984B24BD}"/>
              </a:ext>
            </a:extLst>
          </p:cNvPr>
          <p:cNvSpPr/>
          <p:nvPr/>
        </p:nvSpPr>
        <p:spPr>
          <a:xfrm>
            <a:off x="5375147" y="5203689"/>
            <a:ext cx="6096000" cy="43088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Figure: Episodes of Respiratory Illness with Fever in Infants Whose Mothers Received Influenza Vaccine, as Compared with Control Subjects, According to Age.</a:t>
            </a:r>
            <a:endParaRPr kumimoji="0" lang="nl-N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2C3158-BD75-4039-B3C8-795BBFF13B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hthoek 2">
            <a:extLst>
              <a:ext uri="{FF2B5EF4-FFF2-40B4-BE49-F238E27FC236}">
                <a16:creationId xmlns:a16="http://schemas.microsoft.com/office/drawing/2014/main" id="{24A25948-DB1D-4C9D-9702-3FEA769F1403}"/>
              </a:ext>
            </a:extLst>
          </p:cNvPr>
          <p:cNvSpPr/>
          <p:nvPr/>
        </p:nvSpPr>
        <p:spPr>
          <a:xfrm>
            <a:off x="4654296" y="6459865"/>
            <a:ext cx="20333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Zaman K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2008</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115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CA94-5EBE-4158-8CE8-85D2EB4290D9}"/>
              </a:ext>
            </a:extLst>
          </p:cNvPr>
          <p:cNvSpPr>
            <a:spLocks noGrp="1"/>
          </p:cNvSpPr>
          <p:nvPr>
            <p:ph type="title"/>
          </p:nvPr>
        </p:nvSpPr>
        <p:spPr>
          <a:xfrm>
            <a:off x="762001" y="803325"/>
            <a:ext cx="5314536" cy="1325563"/>
          </a:xfrm>
        </p:spPr>
        <p:txBody>
          <a:bodyPr>
            <a:normAutofit/>
          </a:bodyPr>
          <a:lstStyle/>
          <a:p>
            <a:r>
              <a:rPr lang="nl-NL" sz="3700" dirty="0"/>
              <a:t>Benefits of </a:t>
            </a:r>
            <a:r>
              <a:rPr lang="nl-NL" sz="3700" dirty="0" err="1"/>
              <a:t>breastfeeding</a:t>
            </a:r>
            <a:r>
              <a:rPr lang="nl-NL" sz="3700" dirty="0"/>
              <a:t> </a:t>
            </a:r>
            <a:r>
              <a:rPr lang="nl-NL" sz="3700" dirty="0" err="1"/>
              <a:t>after</a:t>
            </a:r>
            <a:r>
              <a:rPr lang="nl-NL" sz="3700" dirty="0"/>
              <a:t> </a:t>
            </a:r>
            <a:r>
              <a:rPr lang="nl-NL" sz="3700" dirty="0" err="1"/>
              <a:t>vaccination</a:t>
            </a:r>
            <a:endParaRPr lang="nl-NL" sz="3700" dirty="0"/>
          </a:p>
        </p:txBody>
      </p:sp>
      <p:sp>
        <p:nvSpPr>
          <p:cNvPr id="3" name="Content Placeholder 2">
            <a:extLst>
              <a:ext uri="{FF2B5EF4-FFF2-40B4-BE49-F238E27FC236}">
                <a16:creationId xmlns:a16="http://schemas.microsoft.com/office/drawing/2014/main" id="{C8D03A4D-36D2-41E6-8607-E7011E854861}"/>
              </a:ext>
            </a:extLst>
          </p:cNvPr>
          <p:cNvSpPr>
            <a:spLocks noGrp="1"/>
          </p:cNvSpPr>
          <p:nvPr>
            <p:ph idx="1"/>
          </p:nvPr>
        </p:nvSpPr>
        <p:spPr>
          <a:xfrm>
            <a:off x="762000" y="2279018"/>
            <a:ext cx="5314543" cy="3375920"/>
          </a:xfrm>
        </p:spPr>
        <p:txBody>
          <a:bodyPr anchor="t">
            <a:normAutofit/>
          </a:bodyPr>
          <a:lstStyle/>
          <a:p>
            <a:r>
              <a:rPr lang="nl-NL" sz="1800"/>
              <a:t>Strongly recommended</a:t>
            </a:r>
          </a:p>
          <a:p>
            <a:pPr lvl="1"/>
            <a:r>
              <a:rPr lang="en-US" sz="1800"/>
              <a:t>activates innate antiviral mechanisms (type 1 interferons)</a:t>
            </a:r>
          </a:p>
          <a:p>
            <a:r>
              <a:rPr lang="en-US" sz="1800"/>
              <a:t>Timing: Third trimester vaccination </a:t>
            </a:r>
            <a:endParaRPr lang="en-US" sz="1800">
              <a:sym typeface="Wingdings" panose="05000000000000000000" pitchFamily="2" charset="2"/>
            </a:endParaRPr>
          </a:p>
          <a:p>
            <a:pPr lvl="1"/>
            <a:r>
              <a:rPr lang="en-US" sz="1800"/>
              <a:t>Higher levels of influenza-specific immunoglobulin A</a:t>
            </a:r>
          </a:p>
          <a:p>
            <a:r>
              <a:rPr lang="nl-NL" sz="1800"/>
              <a:t>Breastfeeding in first 6 months decreases </a:t>
            </a:r>
            <a:r>
              <a:rPr lang="en-US" sz="1800"/>
              <a:t>respiratory illness with fever</a:t>
            </a:r>
            <a:endParaRPr lang="nl-NL" sz="180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Needle">
            <a:extLst>
              <a:ext uri="{FF2B5EF4-FFF2-40B4-BE49-F238E27FC236}">
                <a16:creationId xmlns:a16="http://schemas.microsoft.com/office/drawing/2014/main" id="{1CAC86CB-5C8B-4E85-91B3-A0FBDEC47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4" name="Slide Number Placeholder 3">
            <a:extLst>
              <a:ext uri="{FF2B5EF4-FFF2-40B4-BE49-F238E27FC236}">
                <a16:creationId xmlns:a16="http://schemas.microsoft.com/office/drawing/2014/main" id="{32032F95-968B-48C0-A1EA-14BE15B03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8" name="Rechthoek 2">
            <a:extLst>
              <a:ext uri="{FF2B5EF4-FFF2-40B4-BE49-F238E27FC236}">
                <a16:creationId xmlns:a16="http://schemas.microsoft.com/office/drawing/2014/main" id="{F1D202EE-D15C-4A43-B828-EFC0CC8FA9C1}"/>
              </a:ext>
            </a:extLst>
          </p:cNvPr>
          <p:cNvSpPr/>
          <p:nvPr/>
        </p:nvSpPr>
        <p:spPr>
          <a:xfrm>
            <a:off x="0" y="6459865"/>
            <a:ext cx="325045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Academy of Pediatrics. </a:t>
            </a: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2018</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6542793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4F54B-DBE6-4839-9C26-51F8492B45CC}"/>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600" kern="1200">
                <a:solidFill>
                  <a:srgbClr val="FFFFFF"/>
                </a:solidFill>
                <a:latin typeface="+mj-lt"/>
                <a:ea typeface="+mj-ea"/>
                <a:cs typeface="+mj-cs"/>
              </a:rPr>
              <a:t>Costs</a:t>
            </a:r>
          </a:p>
        </p:txBody>
      </p:sp>
      <p:pic>
        <p:nvPicPr>
          <p:cNvPr id="14" name="Content Placeholder 3">
            <a:extLst>
              <a:ext uri="{FF2B5EF4-FFF2-40B4-BE49-F238E27FC236}">
                <a16:creationId xmlns:a16="http://schemas.microsoft.com/office/drawing/2014/main" id="{282997A7-4526-477A-B04F-92FC133831D3}"/>
              </a:ext>
            </a:extLst>
          </p:cNvPr>
          <p:cNvPicPr>
            <a:picLocks noChangeAspect="1"/>
          </p:cNvPicPr>
          <p:nvPr/>
        </p:nvPicPr>
        <p:blipFill>
          <a:blip r:embed="rId3"/>
          <a:stretch>
            <a:fillRect/>
          </a:stretch>
        </p:blipFill>
        <p:spPr>
          <a:xfrm>
            <a:off x="5234597" y="561039"/>
            <a:ext cx="4171023" cy="3091146"/>
          </a:xfrm>
          <a:prstGeom prst="rect">
            <a:avLst/>
          </a:prstGeom>
        </p:spPr>
      </p:pic>
      <p:pic>
        <p:nvPicPr>
          <p:cNvPr id="6" name="Content Placeholder 5">
            <a:extLst>
              <a:ext uri="{FF2B5EF4-FFF2-40B4-BE49-F238E27FC236}">
                <a16:creationId xmlns:a16="http://schemas.microsoft.com/office/drawing/2014/main" id="{CFD16FB0-1E1C-4470-96C0-373D37B6E9A0}"/>
              </a:ext>
            </a:extLst>
          </p:cNvPr>
          <p:cNvPicPr>
            <a:picLocks noGrp="1" noChangeAspect="1"/>
          </p:cNvPicPr>
          <p:nvPr>
            <p:ph idx="1"/>
          </p:nvPr>
        </p:nvPicPr>
        <p:blipFill>
          <a:blip r:embed="rId4"/>
          <a:stretch>
            <a:fillRect/>
          </a:stretch>
        </p:blipFill>
        <p:spPr>
          <a:xfrm>
            <a:off x="4038600" y="4751388"/>
            <a:ext cx="6563023" cy="1981290"/>
          </a:xfrm>
          <a:prstGeom prst="rect">
            <a:avLst/>
          </a:prstGeom>
        </p:spPr>
      </p:pic>
      <p:sp>
        <p:nvSpPr>
          <p:cNvPr id="7" name="Rectangle 6">
            <a:extLst>
              <a:ext uri="{FF2B5EF4-FFF2-40B4-BE49-F238E27FC236}">
                <a16:creationId xmlns:a16="http://schemas.microsoft.com/office/drawing/2014/main" id="{1F98E03E-08FF-44F4-83E4-DBAD0DD73BEE}"/>
              </a:ext>
            </a:extLst>
          </p:cNvPr>
          <p:cNvSpPr/>
          <p:nvPr/>
        </p:nvSpPr>
        <p:spPr>
          <a:xfrm>
            <a:off x="4419600" y="4751388"/>
            <a:ext cx="114300" cy="173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588FE3A-2901-488E-8933-8614D5D4E9BF}"/>
              </a:ext>
            </a:extLst>
          </p:cNvPr>
          <p:cNvPicPr>
            <a:picLocks noChangeAspect="1"/>
          </p:cNvPicPr>
          <p:nvPr/>
        </p:nvPicPr>
        <p:blipFill>
          <a:blip r:embed="rId5"/>
          <a:stretch>
            <a:fillRect/>
          </a:stretch>
        </p:blipFill>
        <p:spPr>
          <a:xfrm>
            <a:off x="5819712" y="3732520"/>
            <a:ext cx="3000794" cy="381053"/>
          </a:xfrm>
          <a:prstGeom prst="rect">
            <a:avLst/>
          </a:prstGeom>
        </p:spPr>
      </p:pic>
      <p:sp>
        <p:nvSpPr>
          <p:cNvPr id="15" name="Rectangle 14">
            <a:extLst>
              <a:ext uri="{FF2B5EF4-FFF2-40B4-BE49-F238E27FC236}">
                <a16:creationId xmlns:a16="http://schemas.microsoft.com/office/drawing/2014/main" id="{F4518CD0-6853-47FF-A188-58EBD91E2B08}"/>
              </a:ext>
            </a:extLst>
          </p:cNvPr>
          <p:cNvSpPr/>
          <p:nvPr/>
        </p:nvSpPr>
        <p:spPr>
          <a:xfrm>
            <a:off x="6038850" y="3711537"/>
            <a:ext cx="114300" cy="173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E900C846-7A1D-467F-BD8E-0E9D7A7FAA19}"/>
              </a:ext>
            </a:extLst>
          </p:cNvPr>
          <p:cNvCxnSpPr>
            <a:cxnSpLocks/>
          </p:cNvCxnSpPr>
          <p:nvPr/>
        </p:nvCxnSpPr>
        <p:spPr>
          <a:xfrm flipV="1">
            <a:off x="8753831" y="981076"/>
            <a:ext cx="0" cy="2190749"/>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F4439013-4B10-4C71-BCD2-F74A5589A9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hthoek 2">
            <a:extLst>
              <a:ext uri="{FF2B5EF4-FFF2-40B4-BE49-F238E27FC236}">
                <a16:creationId xmlns:a16="http://schemas.microsoft.com/office/drawing/2014/main" id="{9174FAB4-F5B8-425B-A937-B31EE2056160}"/>
              </a:ext>
            </a:extLst>
          </p:cNvPr>
          <p:cNvSpPr/>
          <p:nvPr/>
        </p:nvSpPr>
        <p:spPr>
          <a:xfrm>
            <a:off x="2005263" y="6538912"/>
            <a:ext cx="20333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Sheffield J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2006</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3254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C9EE488-BD54-2644-9B23-749EBA959D6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1BABE1D-BC68-4144-906C-EC93BC69C510}" type="slidenum">
              <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Tijdelijke aanduiding voor inhoud 2">
            <a:extLst>
              <a:ext uri="{FF2B5EF4-FFF2-40B4-BE49-F238E27FC236}">
                <a16:creationId xmlns:a16="http://schemas.microsoft.com/office/drawing/2014/main" id="{D6CBA487-D844-45C8-AFF8-E2720AB0DBDB}"/>
              </a:ext>
            </a:extLst>
          </p:cNvPr>
          <p:cNvGraphicFramePr>
            <a:graphicFrameLocks noGrp="1"/>
          </p:cNvGraphicFramePr>
          <p:nvPr>
            <p:ph idx="1"/>
            <p:extLst/>
          </p:nvPr>
        </p:nvGraphicFramePr>
        <p:xfrm>
          <a:off x="925974" y="1469985"/>
          <a:ext cx="10787605" cy="4606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a:extLst>
              <a:ext uri="{FF2B5EF4-FFF2-40B4-BE49-F238E27FC236}">
                <a16:creationId xmlns:a16="http://schemas.microsoft.com/office/drawing/2014/main" id="{8D5E08CF-2879-48C5-907C-5CEBD39B8A29}"/>
              </a:ext>
            </a:extLst>
          </p:cNvPr>
          <p:cNvSpPr txBox="1"/>
          <p:nvPr/>
        </p:nvSpPr>
        <p:spPr>
          <a:xfrm>
            <a:off x="925974" y="358815"/>
            <a:ext cx="1078760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err="1">
                <a:ln>
                  <a:noFill/>
                </a:ln>
                <a:solidFill>
                  <a:prstClr val="black"/>
                </a:solidFill>
                <a:effectLst/>
                <a:uLnTx/>
                <a:uFillTx/>
                <a:latin typeface="Calibri" panose="020F0502020204030204"/>
                <a:ea typeface="+mn-ea"/>
                <a:cs typeface="+mn-cs"/>
              </a:rPr>
              <a:t>Conclusion</a:t>
            </a:r>
            <a:endPar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32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999007-16E3-4691-860E-3BF58DA6E11D}"/>
              </a:ext>
            </a:extLst>
          </p:cNvPr>
          <p:cNvSpPr>
            <a:spLocks noGrp="1"/>
          </p:cNvSpPr>
          <p:nvPr>
            <p:ph type="title"/>
          </p:nvPr>
        </p:nvSpPr>
        <p:spPr>
          <a:xfrm>
            <a:off x="901617" y="963877"/>
            <a:ext cx="3494362" cy="4930246"/>
          </a:xfrm>
        </p:spPr>
        <p:txBody>
          <a:bodyPr>
            <a:normAutofit/>
          </a:bodyPr>
          <a:lstStyle/>
          <a:p>
            <a:pPr algn="r"/>
            <a:r>
              <a:rPr lang="nl-NL" dirty="0" err="1">
                <a:solidFill>
                  <a:schemeClr val="accent1">
                    <a:lumMod val="75000"/>
                  </a:schemeClr>
                </a:solidFill>
              </a:rPr>
              <a:t>Advice</a:t>
            </a:r>
            <a:endParaRPr lang="nl-NL" dirty="0">
              <a:solidFill>
                <a:schemeClr val="accent1">
                  <a:lumMod val="75000"/>
                </a:schemeClr>
              </a:solidFill>
            </a:endParaRPr>
          </a:p>
        </p:txBody>
      </p:sp>
      <p:cxnSp>
        <p:nvCxnSpPr>
          <p:cNvPr id="2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8C940BD5-4955-4ACB-B7CD-182F2BBFC554}"/>
              </a:ext>
            </a:extLst>
          </p:cNvPr>
          <p:cNvSpPr>
            <a:spLocks noGrp="1"/>
          </p:cNvSpPr>
          <p:nvPr>
            <p:ph idx="1"/>
          </p:nvPr>
        </p:nvSpPr>
        <p:spPr>
          <a:xfrm>
            <a:off x="4976031" y="963877"/>
            <a:ext cx="6377769" cy="4930246"/>
          </a:xfrm>
        </p:spPr>
        <p:txBody>
          <a:bodyPr anchor="ctr">
            <a:normAutofit/>
          </a:bodyPr>
          <a:lstStyle/>
          <a:p>
            <a:r>
              <a:rPr lang="en-US" sz="2400" dirty="0"/>
              <a:t>Consequences of influenza vaccination during pregnancy are less harmful compared to the consequences of getting the influenza virus during pregnancy</a:t>
            </a:r>
          </a:p>
          <a:p>
            <a:r>
              <a:rPr lang="en-US" sz="2400" dirty="0"/>
              <a:t>Higher vaccination rates of mothers should further reduce viral exposure to infants</a:t>
            </a:r>
          </a:p>
          <a:p>
            <a:r>
              <a:rPr lang="en-US" sz="2400" dirty="0"/>
              <a:t>Research should continue</a:t>
            </a:r>
          </a:p>
          <a:p>
            <a:pPr lvl="1"/>
            <a:r>
              <a:rPr lang="en-US" sz="2000" dirty="0"/>
              <a:t>Antigenic differences per season</a:t>
            </a:r>
          </a:p>
          <a:p>
            <a:pPr lvl="1"/>
            <a:r>
              <a:rPr lang="en-US" sz="2000" dirty="0"/>
              <a:t>Large study on quadrivalent vaccines</a:t>
            </a:r>
          </a:p>
          <a:p>
            <a:r>
              <a:rPr lang="en-US" sz="2400" dirty="0"/>
              <a:t>Assess and compare the different formulations of vaccines available for pregnant women</a:t>
            </a:r>
          </a:p>
          <a:p>
            <a:r>
              <a:rPr lang="en-US" sz="2400" dirty="0"/>
              <a:t>Better registration of administered vaccines</a:t>
            </a:r>
          </a:p>
        </p:txBody>
      </p:sp>
      <p:sp>
        <p:nvSpPr>
          <p:cNvPr id="3" name="Slide Number Placeholder 2">
            <a:extLst>
              <a:ext uri="{FF2B5EF4-FFF2-40B4-BE49-F238E27FC236}">
                <a16:creationId xmlns:a16="http://schemas.microsoft.com/office/drawing/2014/main" id="{C34C202C-27F4-4807-9B36-057C700A332E}"/>
              </a:ext>
            </a:extLst>
          </p:cNvPr>
          <p:cNvSpPr>
            <a:spLocks noGrp="1"/>
          </p:cNvSpPr>
          <p:nvPr>
            <p:ph type="sldNum" sz="quarter" idx="12"/>
          </p:nvPr>
        </p:nvSpPr>
        <p:spPr>
          <a:xfrm>
            <a:off x="8610600" y="61728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21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4A43-FCFE-4135-B652-978F4222266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Questions?</a:t>
            </a:r>
          </a:p>
        </p:txBody>
      </p:sp>
      <p:sp>
        <p:nvSpPr>
          <p:cNvPr id="3" name="Slide Number Placeholder 2">
            <a:extLst>
              <a:ext uri="{FF2B5EF4-FFF2-40B4-BE49-F238E27FC236}">
                <a16:creationId xmlns:a16="http://schemas.microsoft.com/office/drawing/2014/main" id="{2190048C-DF33-4F63-AAE8-C9FD6CE31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447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0EEB0D-0696-4E02-BEE1-0E633D57237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nl-NL" sz="2800">
                <a:solidFill>
                  <a:schemeClr val="bg1"/>
                </a:solidFill>
              </a:rPr>
              <a:t>Pathology</a:t>
            </a:r>
            <a:r>
              <a:rPr lang="nl-NL" sz="2800" dirty="0">
                <a:solidFill>
                  <a:schemeClr val="bg1"/>
                </a:solidFill>
              </a:rPr>
              <a:t> of influenza </a:t>
            </a:r>
          </a:p>
        </p:txBody>
      </p:sp>
      <p:sp>
        <p:nvSpPr>
          <p:cNvPr id="30" name="Content Placeholder 2">
            <a:extLst>
              <a:ext uri="{FF2B5EF4-FFF2-40B4-BE49-F238E27FC236}">
                <a16:creationId xmlns:a16="http://schemas.microsoft.com/office/drawing/2014/main" id="{B4DE6D17-8B2A-4D96-9A0C-9C7072F828A9}"/>
              </a:ext>
            </a:extLst>
          </p:cNvPr>
          <p:cNvSpPr>
            <a:spLocks noGrp="1"/>
          </p:cNvSpPr>
          <p:nvPr>
            <p:ph idx="1"/>
          </p:nvPr>
        </p:nvSpPr>
        <p:spPr>
          <a:xfrm>
            <a:off x="643468" y="2638044"/>
            <a:ext cx="3363974" cy="3415622"/>
          </a:xfrm>
        </p:spPr>
        <p:txBody>
          <a:bodyPr>
            <a:normAutofit/>
          </a:bodyPr>
          <a:lstStyle/>
          <a:p>
            <a:r>
              <a:rPr lang="nl-NL" sz="1900" dirty="0" err="1">
                <a:solidFill>
                  <a:schemeClr val="bg1"/>
                </a:solidFill>
              </a:rPr>
              <a:t>Characterized</a:t>
            </a:r>
            <a:r>
              <a:rPr lang="nl-NL" sz="1900" dirty="0">
                <a:solidFill>
                  <a:schemeClr val="bg1"/>
                </a:solidFill>
              </a:rPr>
              <a:t> </a:t>
            </a:r>
            <a:r>
              <a:rPr lang="nl-NL" sz="1900" dirty="0" err="1">
                <a:solidFill>
                  <a:schemeClr val="bg1"/>
                </a:solidFill>
              </a:rPr>
              <a:t>by</a:t>
            </a:r>
            <a:endParaRPr lang="nl-NL" sz="1900" dirty="0">
              <a:solidFill>
                <a:schemeClr val="bg1"/>
              </a:solidFill>
            </a:endParaRPr>
          </a:p>
          <a:p>
            <a:pPr lvl="1"/>
            <a:r>
              <a:rPr lang="nl-NL" sz="1900" dirty="0" err="1">
                <a:solidFill>
                  <a:schemeClr val="bg1"/>
                </a:solidFill>
              </a:rPr>
              <a:t>Systemic</a:t>
            </a:r>
            <a:r>
              <a:rPr lang="nl-NL" sz="1900" dirty="0">
                <a:solidFill>
                  <a:schemeClr val="bg1"/>
                </a:solidFill>
              </a:rPr>
              <a:t> </a:t>
            </a:r>
            <a:r>
              <a:rPr lang="nl-NL" sz="1900" dirty="0" err="1">
                <a:solidFill>
                  <a:schemeClr val="bg1"/>
                </a:solidFill>
              </a:rPr>
              <a:t>symptoms</a:t>
            </a:r>
            <a:endParaRPr lang="nl-NL" sz="1900" dirty="0">
              <a:solidFill>
                <a:schemeClr val="bg1"/>
              </a:solidFill>
            </a:endParaRPr>
          </a:p>
          <a:p>
            <a:pPr lvl="1"/>
            <a:r>
              <a:rPr lang="nl-NL" sz="1900" dirty="0" err="1">
                <a:solidFill>
                  <a:schemeClr val="bg1"/>
                </a:solidFill>
              </a:rPr>
              <a:t>Respiratory</a:t>
            </a:r>
            <a:r>
              <a:rPr lang="nl-NL" sz="1900" dirty="0">
                <a:solidFill>
                  <a:schemeClr val="bg1"/>
                </a:solidFill>
              </a:rPr>
              <a:t> </a:t>
            </a:r>
            <a:r>
              <a:rPr lang="nl-NL" sz="1900" dirty="0" err="1">
                <a:solidFill>
                  <a:schemeClr val="bg1"/>
                </a:solidFill>
              </a:rPr>
              <a:t>symptoms</a:t>
            </a:r>
            <a:endParaRPr lang="nl-NL" sz="1900" dirty="0">
              <a:solidFill>
                <a:schemeClr val="bg1"/>
              </a:solidFill>
            </a:endParaRPr>
          </a:p>
          <a:p>
            <a:r>
              <a:rPr lang="nl-NL" sz="1900" dirty="0">
                <a:solidFill>
                  <a:schemeClr val="bg1"/>
                </a:solidFill>
              </a:rPr>
              <a:t>High-risk subjects </a:t>
            </a:r>
          </a:p>
          <a:p>
            <a:pPr lvl="1"/>
            <a:r>
              <a:rPr lang="nl-NL" sz="1900" dirty="0" err="1">
                <a:solidFill>
                  <a:schemeClr val="bg1"/>
                </a:solidFill>
              </a:rPr>
              <a:t>Hospitalization</a:t>
            </a:r>
            <a:endParaRPr lang="nl-NL" sz="1900" dirty="0">
              <a:solidFill>
                <a:schemeClr val="bg1"/>
              </a:solidFill>
            </a:endParaRPr>
          </a:p>
          <a:p>
            <a:pPr lvl="1"/>
            <a:r>
              <a:rPr lang="nl-NL" sz="1900" dirty="0" err="1">
                <a:solidFill>
                  <a:schemeClr val="bg1"/>
                </a:solidFill>
              </a:rPr>
              <a:t>Death</a:t>
            </a:r>
            <a:endParaRPr lang="nl-NL" sz="1900" dirty="0">
              <a:solidFill>
                <a:schemeClr val="bg1"/>
              </a:solidFill>
            </a:endParaRPr>
          </a:p>
          <a:p>
            <a:r>
              <a:rPr lang="nl-NL" sz="1900" dirty="0" err="1">
                <a:solidFill>
                  <a:schemeClr val="bg1"/>
                </a:solidFill>
              </a:rPr>
              <a:t>Epidemic</a:t>
            </a:r>
            <a:endParaRPr lang="nl-NL" sz="1900" dirty="0">
              <a:solidFill>
                <a:schemeClr val="bg1"/>
              </a:solidFill>
            </a:endParaRPr>
          </a:p>
          <a:p>
            <a:pPr lvl="1"/>
            <a:r>
              <a:rPr lang="nl-NL" sz="1900" dirty="0">
                <a:solidFill>
                  <a:schemeClr val="bg1"/>
                </a:solidFill>
              </a:rPr>
              <a:t>1:300 </a:t>
            </a:r>
            <a:r>
              <a:rPr lang="nl-NL" sz="1900" dirty="0" err="1">
                <a:solidFill>
                  <a:schemeClr val="bg1"/>
                </a:solidFill>
              </a:rPr>
              <a:t>elderly</a:t>
            </a:r>
            <a:r>
              <a:rPr lang="nl-NL" sz="1900" dirty="0">
                <a:solidFill>
                  <a:schemeClr val="bg1"/>
                </a:solidFill>
              </a:rPr>
              <a:t> </a:t>
            </a:r>
            <a:r>
              <a:rPr lang="nl-NL" sz="1900" dirty="0" err="1">
                <a:solidFill>
                  <a:schemeClr val="bg1"/>
                </a:solidFill>
              </a:rPr>
              <a:t>hospitalized</a:t>
            </a:r>
            <a:endParaRPr lang="nl-NL" sz="1900" dirty="0">
              <a:solidFill>
                <a:schemeClr val="bg1"/>
              </a:solidFill>
            </a:endParaRPr>
          </a:p>
          <a:p>
            <a:pPr lvl="1"/>
            <a:r>
              <a:rPr lang="nl-NL" sz="1900" dirty="0">
                <a:solidFill>
                  <a:schemeClr val="bg1"/>
                </a:solidFill>
              </a:rPr>
              <a:t>1:1500 </a:t>
            </a:r>
            <a:r>
              <a:rPr lang="nl-NL" sz="1900" dirty="0" err="1">
                <a:solidFill>
                  <a:schemeClr val="bg1"/>
                </a:solidFill>
              </a:rPr>
              <a:t>elderly</a:t>
            </a:r>
            <a:r>
              <a:rPr lang="nl-NL" sz="1900" dirty="0">
                <a:solidFill>
                  <a:schemeClr val="bg1"/>
                </a:solidFill>
              </a:rPr>
              <a:t> die</a:t>
            </a:r>
          </a:p>
          <a:p>
            <a:endParaRPr lang="nl-NL" sz="1900" dirty="0">
              <a:solidFill>
                <a:schemeClr val="bg1"/>
              </a:solidFill>
            </a:endParaRPr>
          </a:p>
        </p:txBody>
      </p:sp>
      <p:pic>
        <p:nvPicPr>
          <p:cNvPr id="10" name="Picture 9">
            <a:extLst>
              <a:ext uri="{FF2B5EF4-FFF2-40B4-BE49-F238E27FC236}">
                <a16:creationId xmlns:a16="http://schemas.microsoft.com/office/drawing/2014/main" id="{15B44D58-80FB-4695-8617-3830110D698C}"/>
              </a:ext>
            </a:extLst>
          </p:cNvPr>
          <p:cNvPicPr>
            <a:picLocks noChangeAspect="1"/>
          </p:cNvPicPr>
          <p:nvPr/>
        </p:nvPicPr>
        <p:blipFill>
          <a:blip r:embed="rId3"/>
          <a:stretch>
            <a:fillRect/>
          </a:stretch>
        </p:blipFill>
        <p:spPr>
          <a:xfrm>
            <a:off x="5297763" y="1496776"/>
            <a:ext cx="6250769" cy="3703580"/>
          </a:xfrm>
          <a:prstGeom prst="rect">
            <a:avLst/>
          </a:prstGeom>
        </p:spPr>
      </p:pic>
      <p:sp>
        <p:nvSpPr>
          <p:cNvPr id="11" name="Slide Number Placeholder 10">
            <a:extLst>
              <a:ext uri="{FF2B5EF4-FFF2-40B4-BE49-F238E27FC236}">
                <a16:creationId xmlns:a16="http://schemas.microsoft.com/office/drawing/2014/main" id="{3E875D21-8D9B-4338-99D6-B52A4318C0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hthoek 2">
            <a:extLst>
              <a:ext uri="{FF2B5EF4-FFF2-40B4-BE49-F238E27FC236}">
                <a16:creationId xmlns:a16="http://schemas.microsoft.com/office/drawing/2014/main" id="{73E7CE9E-CD3A-4467-836D-C4E7FA8A3AE0}"/>
              </a:ext>
            </a:extLst>
          </p:cNvPr>
          <p:cNvSpPr/>
          <p:nvPr/>
        </p:nvSpPr>
        <p:spPr>
          <a:xfrm>
            <a:off x="38100" y="6459865"/>
            <a:ext cx="1600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Cox RJ et al. </a:t>
            </a: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2004</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7533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Freeform 43">
            <a:extLst>
              <a:ext uri="{FF2B5EF4-FFF2-40B4-BE49-F238E27FC236}">
                <a16:creationId xmlns:a16="http://schemas.microsoft.com/office/drawing/2014/main" id="{C24A2452-5C28-41B6-8C77-62A3EE40D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1"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BE5D6A-300B-429A-9F62-E4EB712C0A4B}"/>
              </a:ext>
            </a:extLst>
          </p:cNvPr>
          <p:cNvSpPr>
            <a:spLocks noGrp="1"/>
          </p:cNvSpPr>
          <p:nvPr>
            <p:ph type="title"/>
          </p:nvPr>
        </p:nvSpPr>
        <p:spPr>
          <a:xfrm>
            <a:off x="7200902" y="3290567"/>
            <a:ext cx="4152897" cy="2357758"/>
          </a:xfrm>
        </p:spPr>
        <p:txBody>
          <a:bodyPr vert="horz" lIns="91440" tIns="45720" rIns="91440" bIns="45720" rtlCol="0">
            <a:normAutofit/>
          </a:bodyPr>
          <a:lstStyle/>
          <a:p>
            <a:r>
              <a:rPr lang="en-US">
                <a:solidFill>
                  <a:srgbClr val="FFFFFF"/>
                </a:solidFill>
              </a:rPr>
              <a:t>Persons at risk</a:t>
            </a:r>
          </a:p>
        </p:txBody>
      </p:sp>
      <p:pic>
        <p:nvPicPr>
          <p:cNvPr id="11" name="Graphic 10" descr="Stethoscope">
            <a:extLst>
              <a:ext uri="{FF2B5EF4-FFF2-40B4-BE49-F238E27FC236}">
                <a16:creationId xmlns:a16="http://schemas.microsoft.com/office/drawing/2014/main" id="{1EA3A3AF-123B-4D68-AD45-6F03883C0B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8797" y="394197"/>
            <a:ext cx="2112433" cy="2112433"/>
          </a:xfrm>
          <a:prstGeom prst="rect">
            <a:avLst/>
          </a:prstGeom>
        </p:spPr>
      </p:pic>
      <p:pic>
        <p:nvPicPr>
          <p:cNvPr id="9" name="Graphic 8" descr="Parent and Baby">
            <a:extLst>
              <a:ext uri="{FF2B5EF4-FFF2-40B4-BE49-F238E27FC236}">
                <a16:creationId xmlns:a16="http://schemas.microsoft.com/office/drawing/2014/main" id="{EE17978B-8108-4248-A872-D6865C4B3D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8566" y="394196"/>
            <a:ext cx="2112433"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7" name="Graphic 6" descr="Medical">
            <a:extLst>
              <a:ext uri="{FF2B5EF4-FFF2-40B4-BE49-F238E27FC236}">
                <a16:creationId xmlns:a16="http://schemas.microsoft.com/office/drawing/2014/main" id="{B2B554C8-CC16-4E11-8809-743EF7F870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1093" y="428411"/>
            <a:ext cx="2132976" cy="2132976"/>
          </a:xfrm>
          <a:prstGeom prst="rect">
            <a:avLst/>
          </a:prstGeom>
        </p:spPr>
      </p:pic>
      <p:pic>
        <p:nvPicPr>
          <p:cNvPr id="142" name="Content Placeholder 4" descr="Person with Cane">
            <a:extLst>
              <a:ext uri="{FF2B5EF4-FFF2-40B4-BE49-F238E27FC236}">
                <a16:creationId xmlns:a16="http://schemas.microsoft.com/office/drawing/2014/main" id="{5C54B721-1BF8-496C-83B3-0B23BB09EE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547" y="267198"/>
            <a:ext cx="2102908" cy="210290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94" name="Freeform 11">
            <a:extLst>
              <a:ext uri="{FF2B5EF4-FFF2-40B4-BE49-F238E27FC236}">
                <a16:creationId xmlns:a16="http://schemas.microsoft.com/office/drawing/2014/main" id="{CD86F6F6-8AE5-44F6-A9A9-0C1340B96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Content Placeholder 143">
            <a:extLst>
              <a:ext uri="{FF2B5EF4-FFF2-40B4-BE49-F238E27FC236}">
                <a16:creationId xmlns:a16="http://schemas.microsoft.com/office/drawing/2014/main" id="{42608980-0E79-4A2C-979B-9C3BD94218EB}"/>
              </a:ext>
            </a:extLst>
          </p:cNvPr>
          <p:cNvSpPr>
            <a:spLocks noGrp="1"/>
          </p:cNvSpPr>
          <p:nvPr>
            <p:ph idx="1"/>
          </p:nvPr>
        </p:nvSpPr>
        <p:spPr>
          <a:xfrm>
            <a:off x="431132" y="2857500"/>
            <a:ext cx="6338636" cy="3223892"/>
          </a:xfrm>
        </p:spPr>
        <p:txBody>
          <a:bodyPr anchor="ctr">
            <a:normAutofit lnSpcReduction="10000"/>
          </a:bodyPr>
          <a:lstStyle/>
          <a:p>
            <a:pPr marL="0" indent="0">
              <a:buNone/>
            </a:pPr>
            <a:r>
              <a:rPr lang="en-US" sz="2400" dirty="0">
                <a:solidFill>
                  <a:srgbClr val="FFFFFF"/>
                </a:solidFill>
              </a:rPr>
              <a:t>The priority groups for influenza immunization are drawn from the 2012 </a:t>
            </a:r>
            <a:r>
              <a:rPr lang="en-US" sz="2400" b="1" dirty="0">
                <a:solidFill>
                  <a:srgbClr val="FFFFFF"/>
                </a:solidFill>
              </a:rPr>
              <a:t>WHO</a:t>
            </a:r>
            <a:r>
              <a:rPr lang="en-US" sz="2400" dirty="0">
                <a:solidFill>
                  <a:srgbClr val="FFFFFF"/>
                </a:solidFill>
              </a:rPr>
              <a:t> position paper on influenza vaccines and include:</a:t>
            </a:r>
          </a:p>
          <a:p>
            <a:pPr marL="0" indent="0">
              <a:buNone/>
            </a:pPr>
            <a:endParaRPr lang="en-US" sz="2000" dirty="0">
              <a:solidFill>
                <a:srgbClr val="FFFFFF"/>
              </a:solidFill>
            </a:endParaRPr>
          </a:p>
          <a:p>
            <a:r>
              <a:rPr lang="en-US" sz="2000" dirty="0">
                <a:solidFill>
                  <a:srgbClr val="FFFFFF"/>
                </a:solidFill>
              </a:rPr>
              <a:t>Aged over 65</a:t>
            </a:r>
          </a:p>
          <a:p>
            <a:r>
              <a:rPr lang="en-US" sz="2000" dirty="0">
                <a:solidFill>
                  <a:srgbClr val="FFFFFF"/>
                </a:solidFill>
              </a:rPr>
              <a:t>Chronic medical conditions</a:t>
            </a:r>
          </a:p>
          <a:p>
            <a:r>
              <a:rPr lang="en-US" sz="2000" dirty="0">
                <a:solidFill>
                  <a:srgbClr val="FFFFFF"/>
                </a:solidFill>
              </a:rPr>
              <a:t>Caregivers</a:t>
            </a:r>
          </a:p>
          <a:p>
            <a:r>
              <a:rPr lang="en-US" sz="2000" dirty="0">
                <a:solidFill>
                  <a:srgbClr val="FFFFFF"/>
                </a:solidFill>
              </a:rPr>
              <a:t>Pregnant women</a:t>
            </a:r>
          </a:p>
          <a:p>
            <a:r>
              <a:rPr lang="en-US" sz="2000" dirty="0">
                <a:solidFill>
                  <a:srgbClr val="FFFFFF"/>
                </a:solidFill>
              </a:rPr>
              <a:t>Children aged 6-59 months </a:t>
            </a:r>
          </a:p>
        </p:txBody>
      </p:sp>
      <p:sp>
        <p:nvSpPr>
          <p:cNvPr id="3" name="Slide Number Placeholder 2">
            <a:extLst>
              <a:ext uri="{FF2B5EF4-FFF2-40B4-BE49-F238E27FC236}">
                <a16:creationId xmlns:a16="http://schemas.microsoft.com/office/drawing/2014/main" id="{EF599ECF-7E8C-41F7-A0C6-F2B61A391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hthoek 2">
            <a:extLst>
              <a:ext uri="{FF2B5EF4-FFF2-40B4-BE49-F238E27FC236}">
                <a16:creationId xmlns:a16="http://schemas.microsoft.com/office/drawing/2014/main" id="{56CF7A7B-0690-484E-9F98-B21329D8200C}"/>
              </a:ext>
            </a:extLst>
          </p:cNvPr>
          <p:cNvSpPr/>
          <p:nvPr/>
        </p:nvSpPr>
        <p:spPr>
          <a:xfrm>
            <a:off x="0" y="6515204"/>
            <a:ext cx="1600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WHO. </a:t>
            </a: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2012</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407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2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C61E59-CEDA-4742-8D5C-A61E494D0380}"/>
              </a:ext>
            </a:extLst>
          </p:cNvPr>
          <p:cNvSpPr>
            <a:spLocks noGrp="1"/>
          </p:cNvSpPr>
          <p:nvPr>
            <p:ph type="title"/>
          </p:nvPr>
        </p:nvSpPr>
        <p:spPr>
          <a:xfrm>
            <a:off x="838200" y="963877"/>
            <a:ext cx="3494362" cy="4930246"/>
          </a:xfrm>
        </p:spPr>
        <p:txBody>
          <a:bodyPr>
            <a:normAutofit/>
          </a:bodyPr>
          <a:lstStyle/>
          <a:p>
            <a:pPr algn="ctr"/>
            <a:r>
              <a:rPr lang="nl-NL" dirty="0">
                <a:solidFill>
                  <a:schemeClr val="accent1">
                    <a:lumMod val="75000"/>
                  </a:schemeClr>
                </a:solidFill>
              </a:rPr>
              <a:t>Changes </a:t>
            </a:r>
            <a:r>
              <a:rPr lang="nl-NL" dirty="0" err="1">
                <a:solidFill>
                  <a:schemeClr val="accent1">
                    <a:lumMod val="75000"/>
                  </a:schemeClr>
                </a:solidFill>
              </a:rPr>
              <a:t>during</a:t>
            </a:r>
            <a:r>
              <a:rPr lang="nl-NL" dirty="0">
                <a:solidFill>
                  <a:schemeClr val="accent1">
                    <a:lumMod val="75000"/>
                  </a:schemeClr>
                </a:solidFill>
              </a:rPr>
              <a:t> </a:t>
            </a:r>
            <a:r>
              <a:rPr lang="nl-NL" dirty="0" err="1">
                <a:solidFill>
                  <a:schemeClr val="accent1">
                    <a:lumMod val="75000"/>
                  </a:schemeClr>
                </a:solidFill>
              </a:rPr>
              <a:t>pregnancy</a:t>
            </a:r>
            <a:endParaRPr lang="nl-NL" dirty="0">
              <a:solidFill>
                <a:schemeClr val="accent1">
                  <a:lumMod val="75000"/>
                </a:schemeClr>
              </a:solidFill>
            </a:endParaRPr>
          </a:p>
        </p:txBody>
      </p:sp>
      <p:cxnSp>
        <p:nvCxnSpPr>
          <p:cNvPr id="29" name="Straight Connector 2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DDB229B8-F6BE-4E62-8D4B-AFFF9E1CF491}"/>
              </a:ext>
            </a:extLst>
          </p:cNvPr>
          <p:cNvSpPr>
            <a:spLocks noGrp="1"/>
          </p:cNvSpPr>
          <p:nvPr>
            <p:ph idx="1"/>
          </p:nvPr>
        </p:nvSpPr>
        <p:spPr>
          <a:xfrm>
            <a:off x="4976031" y="963877"/>
            <a:ext cx="6377769" cy="4930246"/>
          </a:xfrm>
        </p:spPr>
        <p:txBody>
          <a:bodyPr anchor="ctr">
            <a:normAutofit/>
          </a:bodyPr>
          <a:lstStyle/>
          <a:p>
            <a:pPr marL="0" indent="0">
              <a:buNone/>
            </a:pPr>
            <a:r>
              <a:rPr lang="nl-NL" sz="2000" dirty="0"/>
              <a:t>WHO: Pregnant </a:t>
            </a:r>
            <a:r>
              <a:rPr lang="nl-NL" sz="2000" dirty="0" err="1"/>
              <a:t>women</a:t>
            </a:r>
            <a:r>
              <a:rPr lang="nl-NL" sz="2000" dirty="0"/>
              <a:t> are a priority </a:t>
            </a:r>
            <a:r>
              <a:rPr lang="nl-NL" sz="2000" dirty="0" err="1"/>
              <a:t>group</a:t>
            </a:r>
            <a:endParaRPr lang="nl-NL" sz="2000" dirty="0"/>
          </a:p>
          <a:p>
            <a:pPr lvl="1"/>
            <a:r>
              <a:rPr lang="nl-NL" sz="2000" dirty="0" err="1"/>
              <a:t>Increased</a:t>
            </a:r>
            <a:r>
              <a:rPr lang="nl-NL" sz="2000" dirty="0"/>
              <a:t> </a:t>
            </a:r>
            <a:r>
              <a:rPr lang="nl-NL" sz="2000" dirty="0" err="1"/>
              <a:t>susceptibility</a:t>
            </a:r>
            <a:r>
              <a:rPr lang="nl-NL" sz="2000" dirty="0"/>
              <a:t> </a:t>
            </a:r>
            <a:r>
              <a:rPr lang="nl-NL" sz="2000" dirty="0" err="1"/>
              <a:t>to</a:t>
            </a:r>
            <a:r>
              <a:rPr lang="nl-NL" sz="2000" dirty="0"/>
              <a:t> severe influenza </a:t>
            </a:r>
            <a:r>
              <a:rPr lang="nl-NL" sz="2000" dirty="0" err="1"/>
              <a:t>from</a:t>
            </a:r>
            <a:r>
              <a:rPr lang="nl-NL" sz="2000" dirty="0"/>
              <a:t> </a:t>
            </a:r>
            <a:r>
              <a:rPr lang="nl-NL" sz="2000" dirty="0" err="1"/>
              <a:t>the</a:t>
            </a:r>
            <a:r>
              <a:rPr lang="nl-NL" sz="2000" dirty="0"/>
              <a:t> second trimester </a:t>
            </a:r>
            <a:r>
              <a:rPr lang="nl-NL" sz="2000" dirty="0" err="1"/>
              <a:t>to</a:t>
            </a:r>
            <a:r>
              <a:rPr lang="nl-NL" sz="2000" dirty="0"/>
              <a:t> </a:t>
            </a:r>
            <a:r>
              <a:rPr lang="nl-NL" sz="2000" dirty="0" err="1"/>
              <a:t>the</a:t>
            </a:r>
            <a:r>
              <a:rPr lang="nl-NL" sz="2000" dirty="0"/>
              <a:t> </a:t>
            </a:r>
            <a:r>
              <a:rPr lang="nl-NL" sz="2000" dirty="0" err="1"/>
              <a:t>early</a:t>
            </a:r>
            <a:r>
              <a:rPr lang="nl-NL" sz="2000" dirty="0"/>
              <a:t> postpartum </a:t>
            </a:r>
            <a:r>
              <a:rPr lang="nl-NL" sz="2000" dirty="0" err="1"/>
              <a:t>period</a:t>
            </a:r>
            <a:endParaRPr lang="nl-NL" sz="2000" dirty="0"/>
          </a:p>
          <a:p>
            <a:pPr lvl="2"/>
            <a:r>
              <a:rPr lang="en-US" dirty="0"/>
              <a:t>Physiologic changes</a:t>
            </a:r>
          </a:p>
          <a:p>
            <a:pPr lvl="3"/>
            <a:r>
              <a:rPr lang="en-US" dirty="0"/>
              <a:t>Lung capacity / cardiac output / oxygen consumption</a:t>
            </a:r>
          </a:p>
          <a:p>
            <a:pPr lvl="2"/>
            <a:r>
              <a:rPr lang="en-US" dirty="0" err="1"/>
              <a:t>Immuneresponse</a:t>
            </a:r>
            <a:r>
              <a:rPr lang="en-US" dirty="0"/>
              <a:t> changes</a:t>
            </a:r>
          </a:p>
          <a:p>
            <a:pPr lvl="3"/>
            <a:r>
              <a:rPr lang="en-US" dirty="0"/>
              <a:t>T-helper-type 1 cell-mediated immunity is suppressed </a:t>
            </a:r>
            <a:r>
              <a:rPr lang="en-US" dirty="0">
                <a:sym typeface="Wingdings" panose="05000000000000000000" pitchFamily="2" charset="2"/>
              </a:rPr>
              <a:t> I</a:t>
            </a:r>
            <a:r>
              <a:rPr lang="en-US" dirty="0"/>
              <a:t>mpairs maternal response to infection</a:t>
            </a:r>
          </a:p>
          <a:p>
            <a:pPr lvl="1"/>
            <a:endParaRPr lang="en-US" sz="2000" dirty="0"/>
          </a:p>
          <a:p>
            <a:pPr lvl="2"/>
            <a:r>
              <a:rPr lang="nl-NL" dirty="0"/>
              <a:t>1-2:1000 </a:t>
            </a:r>
            <a:r>
              <a:rPr lang="nl-NL" dirty="0" err="1"/>
              <a:t>hospitalized</a:t>
            </a:r>
            <a:r>
              <a:rPr lang="nl-NL" dirty="0"/>
              <a:t> </a:t>
            </a:r>
            <a:br>
              <a:rPr lang="nl-NL" dirty="0"/>
            </a:br>
            <a:r>
              <a:rPr lang="nl-NL" dirty="0"/>
              <a:t>(18-fold </a:t>
            </a:r>
            <a:r>
              <a:rPr lang="nl-NL" dirty="0" err="1"/>
              <a:t>above</a:t>
            </a:r>
            <a:r>
              <a:rPr lang="nl-NL" dirty="0"/>
              <a:t> </a:t>
            </a:r>
            <a:r>
              <a:rPr lang="nl-NL" dirty="0" err="1"/>
              <a:t>nonpregnant</a:t>
            </a:r>
            <a:r>
              <a:rPr lang="nl-NL" dirty="0"/>
              <a:t> </a:t>
            </a:r>
            <a:r>
              <a:rPr lang="nl-NL" dirty="0" err="1"/>
              <a:t>women</a:t>
            </a:r>
            <a:r>
              <a:rPr lang="nl-NL" dirty="0"/>
              <a:t>)</a:t>
            </a:r>
          </a:p>
          <a:p>
            <a:pPr lvl="1"/>
            <a:endParaRPr lang="nl-NL" sz="2000" dirty="0"/>
          </a:p>
        </p:txBody>
      </p:sp>
      <p:sp>
        <p:nvSpPr>
          <p:cNvPr id="3" name="Slide Number Placeholder 2">
            <a:extLst>
              <a:ext uri="{FF2B5EF4-FFF2-40B4-BE49-F238E27FC236}">
                <a16:creationId xmlns:a16="http://schemas.microsoft.com/office/drawing/2014/main" id="{45D2D66F-984E-49E5-B3C4-D0E355CEEC53}"/>
              </a:ext>
            </a:extLst>
          </p:cNvPr>
          <p:cNvSpPr>
            <a:spLocks noGrp="1"/>
          </p:cNvSpPr>
          <p:nvPr>
            <p:ph type="sldNum" sz="quarter" idx="12"/>
          </p:nvPr>
        </p:nvSpPr>
        <p:spPr>
          <a:xfrm>
            <a:off x="8610600" y="61728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hthoek 2">
            <a:extLst>
              <a:ext uri="{FF2B5EF4-FFF2-40B4-BE49-F238E27FC236}">
                <a16:creationId xmlns:a16="http://schemas.microsoft.com/office/drawing/2014/main" id="{33C389DB-6342-49A1-979D-346EC9A849AE}"/>
              </a:ext>
            </a:extLst>
          </p:cNvPr>
          <p:cNvSpPr/>
          <p:nvPr/>
        </p:nvSpPr>
        <p:spPr>
          <a:xfrm>
            <a:off x="321563" y="6245659"/>
            <a:ext cx="18200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Del Rio C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2009</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15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356AF1-F62B-4595-83CE-F69DBBB75AFE}"/>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Pregnancy and vaccination</a:t>
            </a:r>
          </a:p>
        </p:txBody>
      </p:sp>
      <p:cxnSp>
        <p:nvCxnSpPr>
          <p:cNvPr id="19"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49673F-0CA5-4B1C-9E2A-FFA7A0B59906}"/>
              </a:ext>
            </a:extLst>
          </p:cNvPr>
          <p:cNvSpPr txBox="1"/>
          <p:nvPr/>
        </p:nvSpPr>
        <p:spPr>
          <a:xfrm>
            <a:off x="8432799" y="2644196"/>
            <a:ext cx="388514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Europe: 42.8%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phic 10" descr="Downward trend">
            <a:extLst>
              <a:ext uri="{FF2B5EF4-FFF2-40B4-BE49-F238E27FC236}">
                <a16:creationId xmlns:a16="http://schemas.microsoft.com/office/drawing/2014/main" id="{BA2B3D6D-AE02-44C0-BF77-7774A02DF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6359" y="4952169"/>
            <a:ext cx="914400" cy="914400"/>
          </a:xfrm>
          <a:prstGeom prst="rect">
            <a:avLst/>
          </a:prstGeom>
        </p:spPr>
      </p:pic>
      <p:sp>
        <p:nvSpPr>
          <p:cNvPr id="12" name="TextBox 11">
            <a:extLst>
              <a:ext uri="{FF2B5EF4-FFF2-40B4-BE49-F238E27FC236}">
                <a16:creationId xmlns:a16="http://schemas.microsoft.com/office/drawing/2014/main" id="{6DC2B9A4-644F-433B-AAB6-9891E7D4403A}"/>
              </a:ext>
            </a:extLst>
          </p:cNvPr>
          <p:cNvSpPr txBox="1"/>
          <p:nvPr/>
        </p:nvSpPr>
        <p:spPr>
          <a:xfrm>
            <a:off x="8432798" y="5235027"/>
            <a:ext cx="372110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Vaccination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reduced</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incidence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maternal</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influenza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by</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50.4%</a:t>
            </a:r>
          </a:p>
        </p:txBody>
      </p:sp>
      <p:pic>
        <p:nvPicPr>
          <p:cNvPr id="21" name="Graphic 20" descr="Earth Globe Americas">
            <a:extLst>
              <a:ext uri="{FF2B5EF4-FFF2-40B4-BE49-F238E27FC236}">
                <a16:creationId xmlns:a16="http://schemas.microsoft.com/office/drawing/2014/main" id="{3506CC61-3725-4D0B-B7EB-6A4E4920DA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6359" y="3767376"/>
            <a:ext cx="914400" cy="914400"/>
          </a:xfrm>
          <a:prstGeom prst="rect">
            <a:avLst/>
          </a:prstGeom>
        </p:spPr>
      </p:pic>
      <p:sp>
        <p:nvSpPr>
          <p:cNvPr id="22" name="TextBox 21">
            <a:extLst>
              <a:ext uri="{FF2B5EF4-FFF2-40B4-BE49-F238E27FC236}">
                <a16:creationId xmlns:a16="http://schemas.microsoft.com/office/drawing/2014/main" id="{ACCB14E0-C32E-4CF4-992A-DDBC81DA781D}"/>
              </a:ext>
            </a:extLst>
          </p:cNvPr>
          <p:cNvSpPr txBox="1"/>
          <p:nvPr/>
        </p:nvSpPr>
        <p:spPr>
          <a:xfrm>
            <a:off x="8432798" y="3901410"/>
            <a:ext cx="2743201"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USA:  15% &lt; 2009 &gt; 50%</a:t>
            </a:r>
          </a:p>
        </p:txBody>
      </p:sp>
      <p:pic>
        <p:nvPicPr>
          <p:cNvPr id="24" name="Graphic 23" descr="Earth Globe Europe-Africa">
            <a:extLst>
              <a:ext uri="{FF2B5EF4-FFF2-40B4-BE49-F238E27FC236}">
                <a16:creationId xmlns:a16="http://schemas.microsoft.com/office/drawing/2014/main" id="{34A5674E-FE35-4E33-8D65-3128CDA50A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98345" y="2520359"/>
            <a:ext cx="914400" cy="914400"/>
          </a:xfrm>
          <a:prstGeom prst="rect">
            <a:avLst/>
          </a:prstGeom>
        </p:spPr>
      </p:pic>
      <p:sp>
        <p:nvSpPr>
          <p:cNvPr id="4" name="Slide Number Placeholder 3">
            <a:extLst>
              <a:ext uri="{FF2B5EF4-FFF2-40B4-BE49-F238E27FC236}">
                <a16:creationId xmlns:a16="http://schemas.microsoft.com/office/drawing/2014/main" id="{C57B39B9-9583-40F1-B9D9-B0D1FCB53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3" name="Rechthoek 2">
            <a:extLst>
              <a:ext uri="{FF2B5EF4-FFF2-40B4-BE49-F238E27FC236}">
                <a16:creationId xmlns:a16="http://schemas.microsoft.com/office/drawing/2014/main" id="{7BC6CC8E-5E9B-40B6-8A2C-5AEBD0808461}"/>
              </a:ext>
            </a:extLst>
          </p:cNvPr>
          <p:cNvSpPr/>
          <p:nvPr/>
        </p:nvSpPr>
        <p:spPr>
          <a:xfrm>
            <a:off x="22236" y="6092218"/>
            <a:ext cx="194911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Blank PR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Van Lier A et al. </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Jamieson</a:t>
            </a: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DJ et al. 2012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3" name="Afbeelding 12">
            <a:extLst>
              <a:ext uri="{FF2B5EF4-FFF2-40B4-BE49-F238E27FC236}">
                <a16:creationId xmlns:a16="http://schemas.microsoft.com/office/drawing/2014/main" id="{1A6DCD86-7C9E-D64C-B13C-E72BCE6EEEE2}"/>
              </a:ext>
            </a:extLst>
          </p:cNvPr>
          <p:cNvPicPr>
            <a:picLocks noChangeAspect="1"/>
          </p:cNvPicPr>
          <p:nvPr/>
        </p:nvPicPr>
        <p:blipFill>
          <a:blip r:embed="rId9"/>
          <a:stretch>
            <a:fillRect/>
          </a:stretch>
        </p:blipFill>
        <p:spPr>
          <a:xfrm>
            <a:off x="688340" y="3049826"/>
            <a:ext cx="5969000" cy="2349500"/>
          </a:xfrm>
          <a:prstGeom prst="rect">
            <a:avLst/>
          </a:prstGeom>
        </p:spPr>
      </p:pic>
      <p:sp>
        <p:nvSpPr>
          <p:cNvPr id="15" name="Rechthoek 14">
            <a:extLst>
              <a:ext uri="{FF2B5EF4-FFF2-40B4-BE49-F238E27FC236}">
                <a16:creationId xmlns:a16="http://schemas.microsoft.com/office/drawing/2014/main" id="{0A88FCCE-5FF4-BD42-97EE-C6058C9BB2CB}"/>
              </a:ext>
            </a:extLst>
          </p:cNvPr>
          <p:cNvSpPr/>
          <p:nvPr/>
        </p:nvSpPr>
        <p:spPr>
          <a:xfrm>
            <a:off x="6276814" y="3434759"/>
            <a:ext cx="511444" cy="1800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A4B229-94FC-4EA9-9A15-7EF8DDC1C6FF}"/>
              </a:ext>
            </a:extLst>
          </p:cNvPr>
          <p:cNvSpPr>
            <a:spLocks noGrp="1"/>
          </p:cNvSpPr>
          <p:nvPr>
            <p:ph type="title"/>
          </p:nvPr>
        </p:nvSpPr>
        <p:spPr>
          <a:xfrm>
            <a:off x="484096" y="1012004"/>
            <a:ext cx="4710203" cy="4795408"/>
          </a:xfrm>
        </p:spPr>
        <p:txBody>
          <a:bodyPr>
            <a:normAutofit/>
          </a:bodyPr>
          <a:lstStyle/>
          <a:p>
            <a:r>
              <a:rPr lang="en-US" sz="3600" dirty="0">
                <a:solidFill>
                  <a:srgbClr val="FFFFFF"/>
                </a:solidFill>
              </a:rPr>
              <a:t>Do the safety concerns justify low vaccination rates in pregnant women?</a:t>
            </a:r>
            <a:br>
              <a:rPr lang="en-US" sz="3600" dirty="0">
                <a:solidFill>
                  <a:srgbClr val="FFFFFF"/>
                </a:solidFill>
              </a:rPr>
            </a:br>
            <a:endParaRPr lang="nl-NL" sz="3600" dirty="0">
              <a:solidFill>
                <a:srgbClr val="FFFFFF"/>
              </a:solidFill>
            </a:endParaRPr>
          </a:p>
        </p:txBody>
      </p:sp>
      <p:graphicFrame>
        <p:nvGraphicFramePr>
          <p:cNvPr id="15" name="Content Placeholder 2">
            <a:extLst>
              <a:ext uri="{FF2B5EF4-FFF2-40B4-BE49-F238E27FC236}">
                <a16:creationId xmlns:a16="http://schemas.microsoft.com/office/drawing/2014/main" id="{7B321FFE-9457-479C-9BEE-B9A6DD59F6B0}"/>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DCCCC6E-CBD6-42C5-8B12-71A979CE2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00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AAB1A7-A3A2-4B60-9BA9-C0253EF47BB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Search strategies</a:t>
            </a:r>
          </a:p>
        </p:txBody>
      </p:sp>
      <p:cxnSp>
        <p:nvCxnSpPr>
          <p:cNvPr id="27" name="Straight Connector 2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80DBD3A-7F54-42C4-AB24-A85B0464C70B}"/>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231088-C8BD-4874-AC93-C55595374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1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620F43-310E-4D0A-97EB-EECFA14BDF1E}"/>
              </a:ext>
            </a:extLst>
          </p:cNvPr>
          <p:cNvSpPr>
            <a:spLocks noGrp="1"/>
          </p:cNvSpPr>
          <p:nvPr>
            <p:ph type="title"/>
          </p:nvPr>
        </p:nvSpPr>
        <p:spPr>
          <a:xfrm>
            <a:off x="863029" y="1012004"/>
            <a:ext cx="3416158" cy="4795408"/>
          </a:xfrm>
        </p:spPr>
        <p:txBody>
          <a:bodyPr>
            <a:normAutofit/>
          </a:bodyPr>
          <a:lstStyle/>
          <a:p>
            <a:r>
              <a:rPr lang="nl-NL" dirty="0" err="1">
                <a:solidFill>
                  <a:srgbClr val="FFFFFF"/>
                </a:solidFill>
              </a:rPr>
              <a:t>Inclusion</a:t>
            </a:r>
            <a:r>
              <a:rPr lang="nl-NL" dirty="0">
                <a:solidFill>
                  <a:srgbClr val="FFFFFF"/>
                </a:solidFill>
              </a:rPr>
              <a:t> criteria</a:t>
            </a:r>
          </a:p>
        </p:txBody>
      </p:sp>
      <p:graphicFrame>
        <p:nvGraphicFramePr>
          <p:cNvPr id="5" name="Content Placeholder 2">
            <a:extLst>
              <a:ext uri="{FF2B5EF4-FFF2-40B4-BE49-F238E27FC236}">
                <a16:creationId xmlns:a16="http://schemas.microsoft.com/office/drawing/2014/main" id="{D128D572-972C-4F50-8FD2-D8CA627ADF8F}"/>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584E6A2-5246-4F9A-AB12-3E74FD50DC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ABE1D-BC68-4144-906C-EC93BC69C510}"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5577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4699</Words>
  <Application>Microsoft Office PowerPoint</Application>
  <PresentationFormat>Widescreen</PresentationFormat>
  <Paragraphs>418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1_Office Theme</vt:lpstr>
      <vt:lpstr>The safety of influenza vaccination during pregnancy</vt:lpstr>
      <vt:lpstr>The influenza virus</vt:lpstr>
      <vt:lpstr>Pathology of influenza </vt:lpstr>
      <vt:lpstr>Persons at risk</vt:lpstr>
      <vt:lpstr>Changes during pregnancy</vt:lpstr>
      <vt:lpstr>Pregnancy and vaccination</vt:lpstr>
      <vt:lpstr>Do the safety concerns justify low vaccination rates in pregnant women? </vt:lpstr>
      <vt:lpstr>Search strategies</vt:lpstr>
      <vt:lpstr>Inclusion criteria</vt:lpstr>
      <vt:lpstr>Types of vaccines</vt:lpstr>
      <vt:lpstr>Types of vaccines</vt:lpstr>
      <vt:lpstr>SMPC</vt:lpstr>
      <vt:lpstr>Safety / efficacy of influenza vaccines in pregnant woman</vt:lpstr>
      <vt:lpstr>Post-licensure surveillance of  Quadrivalent vaccines (VAERS)</vt:lpstr>
      <vt:lpstr>Recombinant Influenza Vaccine RIV4</vt:lpstr>
      <vt:lpstr>Different components of vaccines</vt:lpstr>
      <vt:lpstr>Adjuvants</vt:lpstr>
      <vt:lpstr>Safety of maternal influenza vaccination for the fetus  |Fetal death</vt:lpstr>
      <vt:lpstr>Safety of maternal influenza vaccination for the fetus </vt:lpstr>
      <vt:lpstr>Safety of maternal influenza vaccination for the fetus  | Congenital malformation</vt:lpstr>
      <vt:lpstr>Timing of the influenza vaccine</vt:lpstr>
      <vt:lpstr>Timing of the influenza vaccine</vt:lpstr>
      <vt:lpstr>Timing of the influenza vaccine</vt:lpstr>
      <vt:lpstr>Benefits of the influenza vaccination for the neonate</vt:lpstr>
      <vt:lpstr>Benefits of breastfeeding after vaccination</vt:lpstr>
      <vt:lpstr>Costs</vt:lpstr>
      <vt:lpstr>PowerPoint Presentation</vt:lpstr>
      <vt:lpstr>Advice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safety of influenza vaccination during pregnancy</dc:title>
  <dc:creator>Volkers RW, Rutger</dc:creator>
  <cp:lastModifiedBy>Volkers RW, Rutger</cp:lastModifiedBy>
  <cp:revision>1</cp:revision>
  <dcterms:created xsi:type="dcterms:W3CDTF">2019-04-08T08:05:54Z</dcterms:created>
  <dcterms:modified xsi:type="dcterms:W3CDTF">2019-04-08T08:12:24Z</dcterms:modified>
</cp:coreProperties>
</file>